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embeddedFontLst>
    <p:embeddedFont>
      <p:font typeface="Play"/>
      <p:regular r:id="rId52"/>
      <p:bold r:id="rId53"/>
    </p:embeddedFont>
    <p:embeddedFont>
      <p:font typeface="Helvetica Neue"/>
      <p:regular r:id="rId54"/>
      <p:bold r:id="rId55"/>
      <p:italic r:id="rId56"/>
      <p:boldItalic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RobotoMon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Mono-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Play-bold.fntdata"/><Relationship Id="rId52" Type="http://schemas.openxmlformats.org/officeDocument/2006/relationships/font" Target="fonts/Play-regular.fntdata"/><Relationship Id="rId11" Type="http://schemas.openxmlformats.org/officeDocument/2006/relationships/slide" Target="slides/slide7.xml"/><Relationship Id="rId55" Type="http://schemas.openxmlformats.org/officeDocument/2006/relationships/font" Target="fonts/HelveticaNeue-bold.fntdata"/><Relationship Id="rId10" Type="http://schemas.openxmlformats.org/officeDocument/2006/relationships/slide" Target="slides/slide6.xml"/><Relationship Id="rId54" Type="http://schemas.openxmlformats.org/officeDocument/2006/relationships/font" Target="fonts/HelveticaNeue-regular.fntdata"/><Relationship Id="rId13" Type="http://schemas.openxmlformats.org/officeDocument/2006/relationships/slide" Target="slides/slide9.xml"/><Relationship Id="rId57" Type="http://schemas.openxmlformats.org/officeDocument/2006/relationships/font" Target="fonts/HelveticaNeue-boldItalic.fntdata"/><Relationship Id="rId12" Type="http://schemas.openxmlformats.org/officeDocument/2006/relationships/slide" Target="slides/slide8.xml"/><Relationship Id="rId56" Type="http://schemas.openxmlformats.org/officeDocument/2006/relationships/font" Target="fonts/HelveticaNeue-italic.fntdata"/><Relationship Id="rId15" Type="http://schemas.openxmlformats.org/officeDocument/2006/relationships/slide" Target="slides/slide11.xml"/><Relationship Id="rId59" Type="http://schemas.openxmlformats.org/officeDocument/2006/relationships/font" Target="fonts/RobotoMono-bold.fntdata"/><Relationship Id="rId14" Type="http://schemas.openxmlformats.org/officeDocument/2006/relationships/slide" Target="slides/slide10.xml"/><Relationship Id="rId58" Type="http://schemas.openxmlformats.org/officeDocument/2006/relationships/font" Target="fonts/RobotoMon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ru-R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a0e00fe825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a0e00fe825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2a0e00fe825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a14fbd49ae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a14fbd49ae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2a14fbd49ae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a14fbd49a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a14fbd49ae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2a14fbd49ae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0e00fe825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a0e00fe825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g2a0e00fe825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a14fbd49ae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a14fbd49ae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2a14fbd49ae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a26b51e7ee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a26b51e7ee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2a26b51e7ee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a26b51e7ee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a26b51e7ee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2a26b51e7ee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a18bb8009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a18bb8009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2a18bb80090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a18bb80090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a18bb80090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2a18bb80090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9a4d47c57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29a4d47c57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a2247170c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a2247170c6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2a2247170c6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a2247170c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a2247170c6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2a2247170c6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a2247170c6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a2247170c6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2a2247170c6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a26b51e7ee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a26b51e7ee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2a26b51e7ee_0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a2247170c6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a2247170c6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g2a2247170c6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a2247170c6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a2247170c6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2a2247170c6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a2247170c6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a2247170c6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2a2247170c6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a23fdb023e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a23fdb023e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2a23fdb023e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a00cb43d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29a00cb43d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a23fdb023e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a23fdb023e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2a23fdb023e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a26b51e7ee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a26b51e7ee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g2a26b51e7ee_0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9cec2af83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g29cec2af83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a26b51e7e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a26b51e7e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2a26b51e7e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a26b51e7e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a26b51e7ee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2a26b51e7ee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a26b51e7ee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a26b51e7ee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g2a26b51e7ee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a26b51e7ee_0_12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g2a26b51e7ee_0_1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a26b51e7ee_0_8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2a26b51e7ee_0_8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a26b51e7ee_0_5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g2a26b51e7ee_0_5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a26b51e7ee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a26b51e7ee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g2a26b51e7ee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a26b51e7ee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a26b51e7ee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2a26b51e7ee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a26b51e7ee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a26b51e7ee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g2a26b51e7ee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a26b51e7ee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a26b51e7ee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2a26b51e7ee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a26b51e7ee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a26b51e7ee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2a26b51e7ee_0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a26b51e7ee_0_1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2a26b51e7ee_0_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a26b51e7ee_0_1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a26b51e7ee_0_15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g2a26b51e7ee_0_15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a0e00fe82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a0e00fe82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2a0e00fe82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a0e00fe825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a0e00fe825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2a0e00fe825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a0e00fe825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a0e00fe825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2a0e00fe825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a18bb8009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a18bb8009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2a18bb8009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a2247170c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a2247170c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2a2247170c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p:cSld name="Титульный слайд">
    <p:bg>
      <p:bgPr>
        <a:solidFill>
          <a:schemeClr val="accent1"/>
        </a:solidFill>
      </p:bgPr>
    </p:bg>
    <p:spTree>
      <p:nvGrpSpPr>
        <p:cNvPr id="53" name="Shape 53"/>
        <p:cNvGrpSpPr/>
        <p:nvPr/>
      </p:nvGrpSpPr>
      <p:grpSpPr>
        <a:xfrm>
          <a:off x="0" y="0"/>
          <a:ext cx="0" cy="0"/>
          <a:chOff x="0" y="0"/>
          <a:chExt cx="0" cy="0"/>
        </a:xfrm>
      </p:grpSpPr>
      <p:sp>
        <p:nvSpPr>
          <p:cNvPr id="54" name="Google Shape;54;p2"/>
          <p:cNvSpPr/>
          <p:nvPr/>
        </p:nvSpPr>
        <p:spPr>
          <a:xfrm>
            <a:off x="3066460" y="0"/>
            <a:ext cx="9141306" cy="6857984"/>
          </a:xfrm>
          <a:custGeom>
            <a:rect b="b" l="l" r="r" t="t"/>
            <a:pathLst>
              <a:path extrusionOk="0" h="6857984" w="9141306">
                <a:moveTo>
                  <a:pt x="0" y="0"/>
                </a:moveTo>
                <a:lnTo>
                  <a:pt x="2220627" y="0"/>
                </a:lnTo>
                <a:lnTo>
                  <a:pt x="2227664" y="71102"/>
                </a:lnTo>
                <a:cubicBezTo>
                  <a:pt x="2553673" y="2682585"/>
                  <a:pt x="3819226" y="4693753"/>
                  <a:pt x="5269599" y="4980435"/>
                </a:cubicBezTo>
                <a:lnTo>
                  <a:pt x="5269599" y="0"/>
                </a:lnTo>
                <a:lnTo>
                  <a:pt x="7482942" y="0"/>
                </a:lnTo>
                <a:lnTo>
                  <a:pt x="7482942" y="2561872"/>
                </a:lnTo>
                <a:cubicBezTo>
                  <a:pt x="8043875" y="2462017"/>
                  <a:pt x="8561096" y="2193961"/>
                  <a:pt x="9008436" y="1827258"/>
                </a:cubicBezTo>
                <a:lnTo>
                  <a:pt x="9141306" y="1710545"/>
                </a:lnTo>
                <a:lnTo>
                  <a:pt x="9141306" y="5220992"/>
                </a:lnTo>
                <a:lnTo>
                  <a:pt x="9053277" y="5161765"/>
                </a:lnTo>
                <a:cubicBezTo>
                  <a:pt x="8633864" y="4904410"/>
                  <a:pt x="8120266" y="4711796"/>
                  <a:pt x="7482942" y="4623280"/>
                </a:cubicBezTo>
                <a:lnTo>
                  <a:pt x="7482942" y="6857984"/>
                </a:lnTo>
                <a:lnTo>
                  <a:pt x="3958880" y="6857984"/>
                </a:lnTo>
                <a:lnTo>
                  <a:pt x="3937392" y="6847097"/>
                </a:lnTo>
                <a:cubicBezTo>
                  <a:pt x="1772771" y="5668291"/>
                  <a:pt x="481691" y="3223920"/>
                  <a:pt x="53599" y="3943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 name="Google Shape;55;p2"/>
          <p:cNvSpPr txBox="1"/>
          <p:nvPr>
            <p:ph idx="1" type="body"/>
          </p:nvPr>
        </p:nvSpPr>
        <p:spPr>
          <a:xfrm>
            <a:off x="658813" y="3307439"/>
            <a:ext cx="10224000" cy="276999"/>
          </a:xfrm>
          <a:prstGeom prst="rect">
            <a:avLst/>
          </a:prstGeom>
          <a:noFill/>
          <a:ln>
            <a:noFill/>
          </a:ln>
        </p:spPr>
        <p:txBody>
          <a:bodyPr anchorCtr="0" anchor="b" bIns="0" lIns="0" spcFirstLastPara="1" rIns="0" wrap="square" tIns="0">
            <a:sp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latin typeface="Arial"/>
                <a:ea typeface="Arial"/>
                <a:cs typeface="Arial"/>
                <a:sym typeface="Arial"/>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
          <p:cNvSpPr txBox="1"/>
          <p:nvPr>
            <p:ph type="title"/>
          </p:nvPr>
        </p:nvSpPr>
        <p:spPr>
          <a:xfrm>
            <a:off x="622261" y="1052209"/>
            <a:ext cx="10220325" cy="183499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7" name="Google Shape;57;p2"/>
          <p:cNvGrpSpPr/>
          <p:nvPr/>
        </p:nvGrpSpPr>
        <p:grpSpPr>
          <a:xfrm>
            <a:off x="658071" y="5503765"/>
            <a:ext cx="697010" cy="697010"/>
            <a:chOff x="658071" y="5503765"/>
            <a:chExt cx="697010" cy="697010"/>
          </a:xfrm>
        </p:grpSpPr>
        <p:grpSp>
          <p:nvGrpSpPr>
            <p:cNvPr id="58" name="Google Shape;58;p2"/>
            <p:cNvGrpSpPr/>
            <p:nvPr/>
          </p:nvGrpSpPr>
          <p:grpSpPr>
            <a:xfrm>
              <a:off x="658071" y="5503765"/>
              <a:ext cx="697010" cy="697010"/>
              <a:chOff x="5619750" y="2952750"/>
              <a:chExt cx="952500" cy="952500"/>
            </a:xfrm>
          </p:grpSpPr>
          <p:sp>
            <p:nvSpPr>
              <p:cNvPr id="59" name="Google Shape;59;p2"/>
              <p:cNvSpPr/>
              <p:nvPr/>
            </p:nvSpPr>
            <p:spPr>
              <a:xfrm>
                <a:off x="5619750" y="2952750"/>
                <a:ext cx="952500" cy="952500"/>
              </a:xfrm>
              <a:custGeom>
                <a:rect b="b" l="l" r="r" t="t"/>
                <a:pathLst>
                  <a:path extrusionOk="0" h="952500" w="952500">
                    <a:moveTo>
                      <a:pt x="0" y="457200"/>
                    </a:moveTo>
                    <a:cubicBezTo>
                      <a:pt x="0" y="241674"/>
                      <a:pt x="0" y="133911"/>
                      <a:pt x="66955" y="66955"/>
                    </a:cubicBezTo>
                    <a:cubicBezTo>
                      <a:pt x="133911" y="0"/>
                      <a:pt x="241674" y="0"/>
                      <a:pt x="457200" y="0"/>
                    </a:cubicBezTo>
                    <a:lnTo>
                      <a:pt x="495300" y="0"/>
                    </a:lnTo>
                    <a:cubicBezTo>
                      <a:pt x="710826" y="0"/>
                      <a:pt x="818589" y="0"/>
                      <a:pt x="885545" y="66955"/>
                    </a:cubicBezTo>
                    <a:cubicBezTo>
                      <a:pt x="952500" y="133911"/>
                      <a:pt x="952500" y="241674"/>
                      <a:pt x="952500" y="457200"/>
                    </a:cubicBezTo>
                    <a:lnTo>
                      <a:pt x="952500" y="495300"/>
                    </a:lnTo>
                    <a:cubicBezTo>
                      <a:pt x="952500" y="710826"/>
                      <a:pt x="952500" y="818589"/>
                      <a:pt x="885545" y="885545"/>
                    </a:cubicBezTo>
                    <a:cubicBezTo>
                      <a:pt x="818589" y="952500"/>
                      <a:pt x="710826" y="952500"/>
                      <a:pt x="495300" y="952500"/>
                    </a:cubicBezTo>
                    <a:lnTo>
                      <a:pt x="457200" y="952500"/>
                    </a:lnTo>
                    <a:cubicBezTo>
                      <a:pt x="241674" y="952500"/>
                      <a:pt x="133911" y="952500"/>
                      <a:pt x="66955" y="885545"/>
                    </a:cubicBezTo>
                    <a:cubicBezTo>
                      <a:pt x="0" y="818589"/>
                      <a:pt x="0" y="710826"/>
                      <a:pt x="0" y="495300"/>
                    </a:cubicBezTo>
                    <a:lnTo>
                      <a:pt x="0" y="4572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 name="Google Shape;60;p2"/>
              <p:cNvSpPr/>
              <p:nvPr/>
            </p:nvSpPr>
            <p:spPr>
              <a:xfrm>
                <a:off x="5780486" y="3242471"/>
                <a:ext cx="635397" cy="396478"/>
              </a:xfrm>
              <a:custGeom>
                <a:rect b="b" l="l" r="r" t="t"/>
                <a:pathLst>
                  <a:path extrusionOk="0" h="396478" w="635397">
                    <a:moveTo>
                      <a:pt x="346075" y="396478"/>
                    </a:moveTo>
                    <a:cubicBezTo>
                      <a:pt x="128984" y="396478"/>
                      <a:pt x="5160" y="247650"/>
                      <a:pt x="0" y="0"/>
                    </a:cubicBezTo>
                    <a:lnTo>
                      <a:pt x="108744" y="0"/>
                    </a:lnTo>
                    <a:cubicBezTo>
                      <a:pt x="112316" y="181768"/>
                      <a:pt x="192483" y="258762"/>
                      <a:pt x="255982" y="274637"/>
                    </a:cubicBezTo>
                    <a:lnTo>
                      <a:pt x="255982" y="0"/>
                    </a:lnTo>
                    <a:lnTo>
                      <a:pt x="358380" y="0"/>
                    </a:lnTo>
                    <a:lnTo>
                      <a:pt x="358380" y="156764"/>
                    </a:lnTo>
                    <a:cubicBezTo>
                      <a:pt x="421086" y="150018"/>
                      <a:pt x="486959" y="78581"/>
                      <a:pt x="509185" y="0"/>
                    </a:cubicBezTo>
                    <a:lnTo>
                      <a:pt x="611581" y="0"/>
                    </a:lnTo>
                    <a:cubicBezTo>
                      <a:pt x="594515" y="96838"/>
                      <a:pt x="523078" y="168274"/>
                      <a:pt x="472278" y="197643"/>
                    </a:cubicBezTo>
                    <a:cubicBezTo>
                      <a:pt x="523078" y="221455"/>
                      <a:pt x="604441" y="283765"/>
                      <a:pt x="635398" y="396478"/>
                    </a:cubicBezTo>
                    <a:lnTo>
                      <a:pt x="522682" y="396478"/>
                    </a:lnTo>
                    <a:cubicBezTo>
                      <a:pt x="498472" y="321072"/>
                      <a:pt x="438152" y="262731"/>
                      <a:pt x="358380" y="254793"/>
                    </a:cubicBezTo>
                    <a:lnTo>
                      <a:pt x="358380" y="396478"/>
                    </a:lnTo>
                    <a:lnTo>
                      <a:pt x="346075" y="39647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1" name="Google Shape;61;p2"/>
            <p:cNvSpPr/>
            <p:nvPr/>
          </p:nvSpPr>
          <p:spPr>
            <a:xfrm>
              <a:off x="775543" y="5715464"/>
              <a:ext cx="463247" cy="290797"/>
            </a:xfrm>
            <a:custGeom>
              <a:rect b="b" l="l" r="r" t="t"/>
              <a:pathLst>
                <a:path extrusionOk="0" h="540569" w="861139">
                  <a:moveTo>
                    <a:pt x="145891" y="17950"/>
                  </a:moveTo>
                  <a:cubicBezTo>
                    <a:pt x="146101" y="13261"/>
                    <a:pt x="145084" y="8599"/>
                    <a:pt x="142940" y="4425"/>
                  </a:cubicBezTo>
                  <a:cubicBezTo>
                    <a:pt x="142190" y="3401"/>
                    <a:pt x="141254" y="2529"/>
                    <a:pt x="140181" y="1853"/>
                  </a:cubicBezTo>
                  <a:cubicBezTo>
                    <a:pt x="135948" y="192"/>
                    <a:pt x="131363" y="-365"/>
                    <a:pt x="126857" y="234"/>
                  </a:cubicBezTo>
                  <a:lnTo>
                    <a:pt x="17126" y="233"/>
                  </a:lnTo>
                  <a:cubicBezTo>
                    <a:pt x="9798" y="233"/>
                    <a:pt x="6087" y="233"/>
                    <a:pt x="3612" y="2043"/>
                  </a:cubicBezTo>
                  <a:cubicBezTo>
                    <a:pt x="2570" y="2811"/>
                    <a:pt x="1696" y="3783"/>
                    <a:pt x="1043" y="4901"/>
                  </a:cubicBezTo>
                  <a:cubicBezTo>
                    <a:pt x="-575" y="7568"/>
                    <a:pt x="-99" y="11378"/>
                    <a:pt x="1043" y="18807"/>
                  </a:cubicBezTo>
                  <a:cubicBezTo>
                    <a:pt x="58144" y="517250"/>
                    <a:pt x="345747" y="539063"/>
                    <a:pt x="473369" y="540015"/>
                  </a:cubicBezTo>
                  <a:cubicBezTo>
                    <a:pt x="480031" y="540015"/>
                    <a:pt x="482886" y="540015"/>
                    <a:pt x="485741" y="538396"/>
                  </a:cubicBezTo>
                  <a:cubicBezTo>
                    <a:pt x="486703" y="537720"/>
                    <a:pt x="487540" y="536882"/>
                    <a:pt x="488216" y="535919"/>
                  </a:cubicBezTo>
                  <a:cubicBezTo>
                    <a:pt x="489929" y="533538"/>
                    <a:pt x="489929" y="530109"/>
                    <a:pt x="489929" y="523442"/>
                  </a:cubicBezTo>
                  <a:lnTo>
                    <a:pt x="489929" y="346086"/>
                  </a:lnTo>
                  <a:cubicBezTo>
                    <a:pt x="642200" y="372566"/>
                    <a:pt x="695019" y="485723"/>
                    <a:pt x="708819" y="526109"/>
                  </a:cubicBezTo>
                  <a:cubicBezTo>
                    <a:pt x="709826" y="530186"/>
                    <a:pt x="711603" y="534034"/>
                    <a:pt x="714053" y="537444"/>
                  </a:cubicBezTo>
                  <a:cubicBezTo>
                    <a:pt x="714823" y="538162"/>
                    <a:pt x="715687" y="538771"/>
                    <a:pt x="716623" y="539253"/>
                  </a:cubicBezTo>
                  <a:cubicBezTo>
                    <a:pt x="720403" y="540443"/>
                    <a:pt x="724390" y="540832"/>
                    <a:pt x="728329" y="540396"/>
                  </a:cubicBezTo>
                  <a:lnTo>
                    <a:pt x="842532" y="540396"/>
                  </a:lnTo>
                  <a:cubicBezTo>
                    <a:pt x="851098" y="540396"/>
                    <a:pt x="855475" y="540396"/>
                    <a:pt x="858140" y="538110"/>
                  </a:cubicBezTo>
                  <a:cubicBezTo>
                    <a:pt x="859182" y="537141"/>
                    <a:pt x="860022" y="535976"/>
                    <a:pt x="860615" y="534681"/>
                  </a:cubicBezTo>
                  <a:cubicBezTo>
                    <a:pt x="861947" y="531443"/>
                    <a:pt x="860615" y="527347"/>
                    <a:pt x="858045" y="519346"/>
                  </a:cubicBezTo>
                  <a:cubicBezTo>
                    <a:pt x="792283" y="318464"/>
                    <a:pt x="646007" y="270458"/>
                    <a:pt x="646007" y="270458"/>
                  </a:cubicBezTo>
                  <a:cubicBezTo>
                    <a:pt x="738996" y="214770"/>
                    <a:pt x="806859" y="125244"/>
                    <a:pt x="835395" y="20617"/>
                  </a:cubicBezTo>
                  <a:cubicBezTo>
                    <a:pt x="837393" y="12997"/>
                    <a:pt x="838440" y="9187"/>
                    <a:pt x="837013" y="6044"/>
                  </a:cubicBezTo>
                  <a:cubicBezTo>
                    <a:pt x="836408" y="4812"/>
                    <a:pt x="835567" y="3712"/>
                    <a:pt x="834538" y="2805"/>
                  </a:cubicBezTo>
                  <a:cubicBezTo>
                    <a:pt x="831873" y="614"/>
                    <a:pt x="827781" y="614"/>
                    <a:pt x="819692" y="614"/>
                  </a:cubicBezTo>
                  <a:lnTo>
                    <a:pt x="708153" y="614"/>
                  </a:lnTo>
                  <a:cubicBezTo>
                    <a:pt x="704012" y="115"/>
                    <a:pt x="699813" y="571"/>
                    <a:pt x="695876" y="1948"/>
                  </a:cubicBezTo>
                  <a:cubicBezTo>
                    <a:pt x="694822" y="2449"/>
                    <a:pt x="693882" y="3162"/>
                    <a:pt x="693116" y="4043"/>
                  </a:cubicBezTo>
                  <a:cubicBezTo>
                    <a:pt x="690711" y="7816"/>
                    <a:pt x="689183" y="12079"/>
                    <a:pt x="688643" y="16521"/>
                  </a:cubicBezTo>
                  <a:cubicBezTo>
                    <a:pt x="664089" y="116248"/>
                    <a:pt x="556167" y="211212"/>
                    <a:pt x="489643" y="213784"/>
                  </a:cubicBezTo>
                  <a:lnTo>
                    <a:pt x="489643" y="19569"/>
                  </a:lnTo>
                  <a:cubicBezTo>
                    <a:pt x="489643" y="11854"/>
                    <a:pt x="489643" y="8044"/>
                    <a:pt x="487740" y="5282"/>
                  </a:cubicBezTo>
                  <a:cubicBezTo>
                    <a:pt x="486988" y="4148"/>
                    <a:pt x="486018" y="3176"/>
                    <a:pt x="484885" y="2424"/>
                  </a:cubicBezTo>
                  <a:cubicBezTo>
                    <a:pt x="480372" y="559"/>
                    <a:pt x="475444" y="-65"/>
                    <a:pt x="470609" y="614"/>
                  </a:cubicBezTo>
                  <a:lnTo>
                    <a:pt x="368302" y="614"/>
                  </a:lnTo>
                  <a:cubicBezTo>
                    <a:pt x="363499" y="-72"/>
                    <a:pt x="358599" y="554"/>
                    <a:pt x="354122" y="2424"/>
                  </a:cubicBezTo>
                  <a:cubicBezTo>
                    <a:pt x="352989" y="3176"/>
                    <a:pt x="352018" y="4148"/>
                    <a:pt x="351267" y="5282"/>
                  </a:cubicBezTo>
                  <a:cubicBezTo>
                    <a:pt x="349363" y="8044"/>
                    <a:pt x="349363" y="11854"/>
                    <a:pt x="349363" y="19569"/>
                  </a:cubicBezTo>
                  <a:lnTo>
                    <a:pt x="349363" y="375804"/>
                  </a:lnTo>
                  <a:cubicBezTo>
                    <a:pt x="349363" y="375804"/>
                    <a:pt x="177487" y="347134"/>
                    <a:pt x="145891" y="1795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итата без фото">
  <p:cSld name="Цитата без фото">
    <p:spTree>
      <p:nvGrpSpPr>
        <p:cNvPr id="93" name="Shape 93"/>
        <p:cNvGrpSpPr/>
        <p:nvPr/>
      </p:nvGrpSpPr>
      <p:grpSpPr>
        <a:xfrm>
          <a:off x="0" y="0"/>
          <a:ext cx="0" cy="0"/>
          <a:chOff x="0" y="0"/>
          <a:chExt cx="0" cy="0"/>
        </a:xfrm>
      </p:grpSpPr>
      <p:sp>
        <p:nvSpPr>
          <p:cNvPr id="94" name="Google Shape;94;p11"/>
          <p:cNvSpPr txBox="1"/>
          <p:nvPr>
            <p:ph idx="1" type="body"/>
          </p:nvPr>
        </p:nvSpPr>
        <p:spPr>
          <a:xfrm>
            <a:off x="3359150" y="692151"/>
            <a:ext cx="8174038" cy="1609616"/>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1"/>
              </a:buClr>
              <a:buSzPts val="4400"/>
              <a:buNone/>
              <a:defRPr sz="4400">
                <a:solidFill>
                  <a:schemeClr val="accent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1"/>
          <p:cNvSpPr txBox="1"/>
          <p:nvPr>
            <p:ph idx="2" type="body"/>
          </p:nvPr>
        </p:nvSpPr>
        <p:spPr>
          <a:xfrm>
            <a:off x="3359150" y="5738829"/>
            <a:ext cx="8200516" cy="4619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2400"/>
              <a:buNone/>
              <a:defRPr sz="2400">
                <a:solidFill>
                  <a:schemeClr val="dk2"/>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1"/>
          <p:cNvSpPr txBox="1"/>
          <p:nvPr>
            <p:ph idx="3" type="body"/>
          </p:nvPr>
        </p:nvSpPr>
        <p:spPr>
          <a:xfrm>
            <a:off x="3366814" y="2459421"/>
            <a:ext cx="8174038" cy="160961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2400"/>
              <a:buNone/>
              <a:defRPr b="0" i="0" sz="2400">
                <a:latin typeface="Play"/>
                <a:ea typeface="Play"/>
                <a:cs typeface="Play"/>
                <a:sym typeface="Play"/>
              </a:defRPr>
            </a:lvl1pPr>
            <a:lvl2pPr indent="-355600" lvl="1" marL="914400" algn="l">
              <a:lnSpc>
                <a:spcPct val="110000"/>
              </a:lnSpc>
              <a:spcBef>
                <a:spcPts val="500"/>
              </a:spcBef>
              <a:spcAft>
                <a:spcPts val="0"/>
              </a:spcAft>
              <a:buClr>
                <a:schemeClr val="dk2"/>
              </a:buClr>
              <a:buSzPts val="2000"/>
              <a:buFont typeface="Arial"/>
              <a:buChar char="•"/>
              <a:defRPr sz="2000">
                <a:solidFill>
                  <a:schemeClr val="dk1"/>
                </a:solidFill>
                <a:latin typeface="Play"/>
                <a:ea typeface="Play"/>
                <a:cs typeface="Play"/>
                <a:sym typeface="Play"/>
              </a:defRPr>
            </a:lvl2pPr>
            <a:lvl3pPr indent="-342900" lvl="2" marL="1371600" algn="l">
              <a:lnSpc>
                <a:spcPct val="110000"/>
              </a:lnSpc>
              <a:spcBef>
                <a:spcPts val="500"/>
              </a:spcBef>
              <a:spcAft>
                <a:spcPts val="0"/>
              </a:spcAft>
              <a:buClr>
                <a:schemeClr val="dk1"/>
              </a:buClr>
              <a:buSzPts val="1800"/>
              <a:buChar char="−"/>
              <a:defRPr sz="1800">
                <a:latin typeface="Play"/>
                <a:ea typeface="Play"/>
                <a:cs typeface="Play"/>
                <a:sym typeface="Play"/>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1"/>
          <p:cNvSpPr txBox="1"/>
          <p:nvPr/>
        </p:nvSpPr>
        <p:spPr>
          <a:xfrm>
            <a:off x="544512" y="-1049150"/>
            <a:ext cx="2058988" cy="4478149"/>
          </a:xfrm>
          <a:prstGeom prst="rect">
            <a:avLst/>
          </a:prstGeom>
          <a:noFill/>
          <a:ln>
            <a:noFill/>
          </a:ln>
        </p:spPr>
        <p:txBody>
          <a:bodyPr anchorCtr="0" anchor="t" bIns="45700" lIns="91425" spcFirstLastPara="1" rIns="91425" wrap="square" tIns="0">
            <a:spAutoFit/>
          </a:bodyPr>
          <a:lstStyle/>
          <a:p>
            <a:pPr indent="0" lvl="0" marL="0" marR="0" rtl="0" algn="l">
              <a:spcBef>
                <a:spcPts val="0"/>
              </a:spcBef>
              <a:spcAft>
                <a:spcPts val="0"/>
              </a:spcAft>
              <a:buNone/>
            </a:pPr>
            <a:r>
              <a:rPr b="1" i="0" lang="ru-RU" sz="28800">
                <a:solidFill>
                  <a:schemeClr val="accent1"/>
                </a:solidFill>
                <a:latin typeface="Play"/>
                <a:ea typeface="Play"/>
                <a:cs typeface="Play"/>
                <a:sym typeface="Play"/>
              </a:rPr>
              <a:t>«</a:t>
            </a:r>
            <a:endParaRPr/>
          </a:p>
        </p:txBody>
      </p:sp>
      <p:sp>
        <p:nvSpPr>
          <p:cNvPr id="98" name="Google Shape;98;p11"/>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итата ">
  <p:cSld name="Цитата ">
    <p:spTree>
      <p:nvGrpSpPr>
        <p:cNvPr id="99" name="Shape 99"/>
        <p:cNvGrpSpPr/>
        <p:nvPr/>
      </p:nvGrpSpPr>
      <p:grpSpPr>
        <a:xfrm>
          <a:off x="0" y="0"/>
          <a:ext cx="0" cy="0"/>
          <a:chOff x="0" y="0"/>
          <a:chExt cx="0" cy="0"/>
        </a:xfrm>
      </p:grpSpPr>
      <p:sp>
        <p:nvSpPr>
          <p:cNvPr id="100" name="Google Shape;100;p12"/>
          <p:cNvSpPr txBox="1"/>
          <p:nvPr/>
        </p:nvSpPr>
        <p:spPr>
          <a:xfrm>
            <a:off x="3013869" y="-1049149"/>
            <a:ext cx="2058988" cy="4478149"/>
          </a:xfrm>
          <a:prstGeom prst="rect">
            <a:avLst/>
          </a:prstGeom>
          <a:noFill/>
          <a:ln>
            <a:noFill/>
          </a:ln>
        </p:spPr>
        <p:txBody>
          <a:bodyPr anchorCtr="0" anchor="t" bIns="45700" lIns="91425" spcFirstLastPara="1" rIns="91425" wrap="square" tIns="0">
            <a:spAutoFit/>
          </a:bodyPr>
          <a:lstStyle/>
          <a:p>
            <a:pPr indent="0" lvl="0" marL="0" marR="0" rtl="0" algn="l">
              <a:spcBef>
                <a:spcPts val="0"/>
              </a:spcBef>
              <a:spcAft>
                <a:spcPts val="0"/>
              </a:spcAft>
              <a:buNone/>
            </a:pPr>
            <a:r>
              <a:rPr b="1" i="0" lang="ru-RU" sz="28800">
                <a:solidFill>
                  <a:schemeClr val="accent1"/>
                </a:solidFill>
                <a:latin typeface="Play"/>
                <a:ea typeface="Play"/>
                <a:cs typeface="Play"/>
                <a:sym typeface="Play"/>
              </a:rPr>
              <a:t>«</a:t>
            </a:r>
            <a:endParaRPr/>
          </a:p>
        </p:txBody>
      </p:sp>
      <p:sp>
        <p:nvSpPr>
          <p:cNvPr id="101" name="Google Shape;101;p12"/>
          <p:cNvSpPr txBox="1"/>
          <p:nvPr>
            <p:ph idx="1" type="body"/>
          </p:nvPr>
        </p:nvSpPr>
        <p:spPr>
          <a:xfrm>
            <a:off x="5346702" y="711409"/>
            <a:ext cx="6199186" cy="106182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accent1"/>
              </a:buClr>
              <a:buSzPts val="3600"/>
              <a:buNone/>
              <a:defRPr sz="3600">
                <a:solidFill>
                  <a:schemeClr val="accent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2"/>
          <p:cNvSpPr/>
          <p:nvPr>
            <p:ph idx="2" type="pic"/>
          </p:nvPr>
        </p:nvSpPr>
        <p:spPr>
          <a:xfrm>
            <a:off x="671513" y="800101"/>
            <a:ext cx="3370771" cy="3371552"/>
          </a:xfrm>
          <a:prstGeom prst="rect">
            <a:avLst/>
          </a:prstGeom>
          <a:solidFill>
            <a:schemeClr val="accent1"/>
          </a:solidFill>
          <a:ln>
            <a:noFill/>
          </a:ln>
        </p:spPr>
      </p:sp>
      <p:sp>
        <p:nvSpPr>
          <p:cNvPr id="103" name="Google Shape;103;p12"/>
          <p:cNvSpPr txBox="1"/>
          <p:nvPr>
            <p:ph idx="3" type="body"/>
          </p:nvPr>
        </p:nvSpPr>
        <p:spPr>
          <a:xfrm>
            <a:off x="672592" y="4580422"/>
            <a:ext cx="3372026" cy="88823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accent1"/>
              </a:buClr>
              <a:buSzPts val="2400"/>
              <a:buNone/>
              <a:defRPr sz="2400">
                <a:solidFill>
                  <a:schemeClr val="accent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2"/>
          <p:cNvSpPr txBox="1"/>
          <p:nvPr>
            <p:ph idx="4" type="body"/>
          </p:nvPr>
        </p:nvSpPr>
        <p:spPr>
          <a:xfrm>
            <a:off x="672592" y="5490168"/>
            <a:ext cx="3370771" cy="710607"/>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1000"/>
              </a:spcBef>
              <a:spcAft>
                <a:spcPts val="0"/>
              </a:spcAft>
              <a:buClr>
                <a:schemeClr val="dk1"/>
              </a:buClr>
              <a:buSzPts val="1600"/>
              <a:buNone/>
              <a:defRPr b="0" i="0">
                <a:latin typeface="Arial"/>
                <a:ea typeface="Arial"/>
                <a:cs typeface="Arial"/>
                <a:sym typeface="Arial"/>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2"/>
          <p:cNvSpPr txBox="1"/>
          <p:nvPr>
            <p:ph idx="5" type="body"/>
          </p:nvPr>
        </p:nvSpPr>
        <p:spPr>
          <a:xfrm>
            <a:off x="5346701" y="1983399"/>
            <a:ext cx="6194151" cy="416609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600"/>
              <a:buNone/>
              <a:defRPr b="0" i="0" sz="1600">
                <a:latin typeface="Arial"/>
                <a:ea typeface="Arial"/>
                <a:cs typeface="Arial"/>
                <a:sym typeface="Arial"/>
              </a:defRPr>
            </a:lvl1pPr>
            <a:lvl2pPr indent="-317500" lvl="1" marL="914400" algn="l">
              <a:lnSpc>
                <a:spcPct val="110000"/>
              </a:lnSpc>
              <a:spcBef>
                <a:spcPts val="500"/>
              </a:spcBef>
              <a:spcAft>
                <a:spcPts val="0"/>
              </a:spcAft>
              <a:buClr>
                <a:schemeClr val="dk2"/>
              </a:buClr>
              <a:buSzPts val="1400"/>
              <a:buFont typeface="Arial"/>
              <a:buChar char="•"/>
              <a:defRPr sz="1400">
                <a:solidFill>
                  <a:schemeClr val="dk1"/>
                </a:solidFill>
              </a:defRPr>
            </a:lvl2pPr>
            <a:lvl3pPr indent="-304800" lvl="2" marL="1371600" algn="l">
              <a:lnSpc>
                <a:spcPct val="110000"/>
              </a:lnSpc>
              <a:spcBef>
                <a:spcPts val="500"/>
              </a:spcBef>
              <a:spcAft>
                <a:spcPts val="0"/>
              </a:spcAft>
              <a:buClr>
                <a:schemeClr val="dk1"/>
              </a:buClr>
              <a:buSzPts val="12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2"/>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Мокап телефона ">
  <p:cSld name="Мокап телефона ">
    <p:spTree>
      <p:nvGrpSpPr>
        <p:cNvPr id="107" name="Shape 107"/>
        <p:cNvGrpSpPr/>
        <p:nvPr/>
      </p:nvGrpSpPr>
      <p:grpSpPr>
        <a:xfrm>
          <a:off x="0" y="0"/>
          <a:ext cx="0" cy="0"/>
          <a:chOff x="0" y="0"/>
          <a:chExt cx="0" cy="0"/>
        </a:xfrm>
      </p:grpSpPr>
      <p:sp>
        <p:nvSpPr>
          <p:cNvPr id="108" name="Google Shape;108;p13"/>
          <p:cNvSpPr/>
          <p:nvPr/>
        </p:nvSpPr>
        <p:spPr>
          <a:xfrm>
            <a:off x="7915319" y="799034"/>
            <a:ext cx="2515560" cy="5321045"/>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 name="Google Shape;109;p13"/>
          <p:cNvSpPr/>
          <p:nvPr>
            <p:ph idx="2" type="pic"/>
          </p:nvPr>
        </p:nvSpPr>
        <p:spPr>
          <a:xfrm>
            <a:off x="7960331" y="795427"/>
            <a:ext cx="2428737" cy="5295377"/>
          </a:xfrm>
          <a:prstGeom prst="rect">
            <a:avLst/>
          </a:prstGeom>
          <a:solidFill>
            <a:schemeClr val="accent1"/>
          </a:solidFill>
          <a:ln cap="flat" cmpd="sng" w="9525">
            <a:solidFill>
              <a:schemeClr val="dk1"/>
            </a:solidFill>
            <a:prstDash val="solid"/>
            <a:round/>
            <a:headEnd len="sm" w="sm" type="none"/>
            <a:tailEnd len="sm" w="sm" type="none"/>
          </a:ln>
        </p:spPr>
      </p:sp>
      <p:sp>
        <p:nvSpPr>
          <p:cNvPr id="110" name="Google Shape;110;p13"/>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3"/>
          <p:cNvSpPr txBox="1"/>
          <p:nvPr>
            <p:ph idx="1" type="body"/>
          </p:nvPr>
        </p:nvSpPr>
        <p:spPr>
          <a:xfrm>
            <a:off x="671514" y="2055970"/>
            <a:ext cx="541866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3"/>
          <p:cNvSpPr txBox="1"/>
          <p:nvPr>
            <p:ph type="title"/>
          </p:nvPr>
        </p:nvSpPr>
        <p:spPr>
          <a:xfrm>
            <a:off x="677334" y="692150"/>
            <a:ext cx="541866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3" name="Google Shape;113;p13"/>
          <p:cNvPicPr preferRelativeResize="0"/>
          <p:nvPr/>
        </p:nvPicPr>
        <p:blipFill rotWithShape="1">
          <a:blip r:embed="rId2">
            <a:alphaModFix/>
          </a:blip>
          <a:srcRect b="0" l="0" r="0" t="0"/>
          <a:stretch/>
        </p:blipFill>
        <p:spPr>
          <a:xfrm>
            <a:off x="7588241" y="452282"/>
            <a:ext cx="3169715" cy="599138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скриншот (1)">
  <p:cSld name="Заголовок + скриншот (1)">
    <p:spTree>
      <p:nvGrpSpPr>
        <p:cNvPr id="114" name="Shape 114"/>
        <p:cNvGrpSpPr/>
        <p:nvPr/>
      </p:nvGrpSpPr>
      <p:grpSpPr>
        <a:xfrm>
          <a:off x="0" y="0"/>
          <a:ext cx="0" cy="0"/>
          <a:chOff x="0" y="0"/>
          <a:chExt cx="0" cy="0"/>
        </a:xfrm>
      </p:grpSpPr>
      <p:sp>
        <p:nvSpPr>
          <p:cNvPr id="115" name="Google Shape;115;p14"/>
          <p:cNvSpPr txBox="1"/>
          <p:nvPr>
            <p:ph idx="1" type="body"/>
          </p:nvPr>
        </p:nvSpPr>
        <p:spPr>
          <a:xfrm>
            <a:off x="6096000" y="692150"/>
            <a:ext cx="5437187" cy="55086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4"/>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4"/>
          <p:cNvSpPr txBox="1"/>
          <p:nvPr>
            <p:ph type="title"/>
          </p:nvPr>
        </p:nvSpPr>
        <p:spPr>
          <a:xfrm>
            <a:off x="677334" y="692150"/>
            <a:ext cx="4663017"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4"/>
          <p:cNvSpPr txBox="1"/>
          <p:nvPr>
            <p:ph idx="2" type="body"/>
          </p:nvPr>
        </p:nvSpPr>
        <p:spPr>
          <a:xfrm>
            <a:off x="671514" y="2018599"/>
            <a:ext cx="4649786" cy="418217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текст">
  <p:cSld name="Заголовок + текст">
    <p:spTree>
      <p:nvGrpSpPr>
        <p:cNvPr id="119" name="Shape 119"/>
        <p:cNvGrpSpPr/>
        <p:nvPr/>
      </p:nvGrpSpPr>
      <p:grpSpPr>
        <a:xfrm>
          <a:off x="0" y="0"/>
          <a:ext cx="0" cy="0"/>
          <a:chOff x="0" y="0"/>
          <a:chExt cx="0" cy="0"/>
        </a:xfrm>
      </p:grpSpPr>
      <p:sp>
        <p:nvSpPr>
          <p:cNvPr id="120" name="Google Shape;120;p15"/>
          <p:cNvSpPr txBox="1"/>
          <p:nvPr>
            <p:ph idx="1" type="body"/>
          </p:nvPr>
        </p:nvSpPr>
        <p:spPr>
          <a:xfrm>
            <a:off x="671513" y="1773238"/>
            <a:ext cx="10861675" cy="4464049"/>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5"/>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5"/>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Финальный слайд">
  <p:cSld name="Финальный слайд">
    <p:bg>
      <p:bgPr>
        <a:solidFill>
          <a:schemeClr val="accent1"/>
        </a:solidFill>
      </p:bgPr>
    </p:bg>
    <p:spTree>
      <p:nvGrpSpPr>
        <p:cNvPr id="123" name="Shape 123"/>
        <p:cNvGrpSpPr/>
        <p:nvPr/>
      </p:nvGrpSpPr>
      <p:grpSpPr>
        <a:xfrm>
          <a:off x="0" y="0"/>
          <a:ext cx="0" cy="0"/>
          <a:chOff x="0" y="0"/>
          <a:chExt cx="0" cy="0"/>
        </a:xfrm>
      </p:grpSpPr>
      <p:pic>
        <p:nvPicPr>
          <p:cNvPr id="124" name="Google Shape;124;p16"/>
          <p:cNvPicPr preferRelativeResize="0"/>
          <p:nvPr/>
        </p:nvPicPr>
        <p:blipFill rotWithShape="1">
          <a:blip r:embed="rId2">
            <a:alphaModFix/>
          </a:blip>
          <a:srcRect b="9240" l="0" r="3105" t="4670"/>
          <a:stretch/>
        </p:blipFill>
        <p:spPr>
          <a:xfrm>
            <a:off x="6311900" y="-1"/>
            <a:ext cx="5880100" cy="6858001"/>
          </a:xfrm>
          <a:prstGeom prst="rect">
            <a:avLst/>
          </a:prstGeom>
          <a:noFill/>
          <a:ln>
            <a:noFill/>
          </a:ln>
        </p:spPr>
      </p:pic>
      <p:sp>
        <p:nvSpPr>
          <p:cNvPr id="125" name="Google Shape;125;p16"/>
          <p:cNvSpPr txBox="1"/>
          <p:nvPr>
            <p:ph type="title"/>
          </p:nvPr>
        </p:nvSpPr>
        <p:spPr>
          <a:xfrm>
            <a:off x="620713" y="583317"/>
            <a:ext cx="5475287" cy="1828193"/>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26" name="Google Shape;126;p16"/>
          <p:cNvGrpSpPr/>
          <p:nvPr/>
        </p:nvGrpSpPr>
        <p:grpSpPr>
          <a:xfrm>
            <a:off x="658071" y="5503765"/>
            <a:ext cx="697010" cy="697010"/>
            <a:chOff x="658071" y="5503765"/>
            <a:chExt cx="697010" cy="697010"/>
          </a:xfrm>
        </p:grpSpPr>
        <p:grpSp>
          <p:nvGrpSpPr>
            <p:cNvPr id="127" name="Google Shape;127;p16"/>
            <p:cNvGrpSpPr/>
            <p:nvPr/>
          </p:nvGrpSpPr>
          <p:grpSpPr>
            <a:xfrm>
              <a:off x="658071" y="5503765"/>
              <a:ext cx="697010" cy="697010"/>
              <a:chOff x="5619750" y="2952750"/>
              <a:chExt cx="952500" cy="952500"/>
            </a:xfrm>
          </p:grpSpPr>
          <p:sp>
            <p:nvSpPr>
              <p:cNvPr id="128" name="Google Shape;128;p16"/>
              <p:cNvSpPr/>
              <p:nvPr/>
            </p:nvSpPr>
            <p:spPr>
              <a:xfrm>
                <a:off x="5619750" y="2952750"/>
                <a:ext cx="952500" cy="952500"/>
              </a:xfrm>
              <a:custGeom>
                <a:rect b="b" l="l" r="r" t="t"/>
                <a:pathLst>
                  <a:path extrusionOk="0" h="952500" w="952500">
                    <a:moveTo>
                      <a:pt x="0" y="457200"/>
                    </a:moveTo>
                    <a:cubicBezTo>
                      <a:pt x="0" y="241674"/>
                      <a:pt x="0" y="133911"/>
                      <a:pt x="66955" y="66955"/>
                    </a:cubicBezTo>
                    <a:cubicBezTo>
                      <a:pt x="133911" y="0"/>
                      <a:pt x="241674" y="0"/>
                      <a:pt x="457200" y="0"/>
                    </a:cubicBezTo>
                    <a:lnTo>
                      <a:pt x="495300" y="0"/>
                    </a:lnTo>
                    <a:cubicBezTo>
                      <a:pt x="710826" y="0"/>
                      <a:pt x="818589" y="0"/>
                      <a:pt x="885545" y="66955"/>
                    </a:cubicBezTo>
                    <a:cubicBezTo>
                      <a:pt x="952500" y="133911"/>
                      <a:pt x="952500" y="241674"/>
                      <a:pt x="952500" y="457200"/>
                    </a:cubicBezTo>
                    <a:lnTo>
                      <a:pt x="952500" y="495300"/>
                    </a:lnTo>
                    <a:cubicBezTo>
                      <a:pt x="952500" y="710826"/>
                      <a:pt x="952500" y="818589"/>
                      <a:pt x="885545" y="885545"/>
                    </a:cubicBezTo>
                    <a:cubicBezTo>
                      <a:pt x="818589" y="952500"/>
                      <a:pt x="710826" y="952500"/>
                      <a:pt x="495300" y="952500"/>
                    </a:cubicBezTo>
                    <a:lnTo>
                      <a:pt x="457200" y="952500"/>
                    </a:lnTo>
                    <a:cubicBezTo>
                      <a:pt x="241674" y="952500"/>
                      <a:pt x="133911" y="952500"/>
                      <a:pt x="66955" y="885545"/>
                    </a:cubicBezTo>
                    <a:cubicBezTo>
                      <a:pt x="0" y="818589"/>
                      <a:pt x="0" y="710826"/>
                      <a:pt x="0" y="495300"/>
                    </a:cubicBezTo>
                    <a:lnTo>
                      <a:pt x="0" y="4572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16"/>
              <p:cNvSpPr/>
              <p:nvPr/>
            </p:nvSpPr>
            <p:spPr>
              <a:xfrm>
                <a:off x="5780486" y="3242471"/>
                <a:ext cx="635397" cy="396478"/>
              </a:xfrm>
              <a:custGeom>
                <a:rect b="b" l="l" r="r" t="t"/>
                <a:pathLst>
                  <a:path extrusionOk="0" h="396478" w="635397">
                    <a:moveTo>
                      <a:pt x="346075" y="396478"/>
                    </a:moveTo>
                    <a:cubicBezTo>
                      <a:pt x="128984" y="396478"/>
                      <a:pt x="5160" y="247650"/>
                      <a:pt x="0" y="0"/>
                    </a:cubicBezTo>
                    <a:lnTo>
                      <a:pt x="108744" y="0"/>
                    </a:lnTo>
                    <a:cubicBezTo>
                      <a:pt x="112316" y="181768"/>
                      <a:pt x="192483" y="258762"/>
                      <a:pt x="255982" y="274637"/>
                    </a:cubicBezTo>
                    <a:lnTo>
                      <a:pt x="255982" y="0"/>
                    </a:lnTo>
                    <a:lnTo>
                      <a:pt x="358380" y="0"/>
                    </a:lnTo>
                    <a:lnTo>
                      <a:pt x="358380" y="156764"/>
                    </a:lnTo>
                    <a:cubicBezTo>
                      <a:pt x="421086" y="150018"/>
                      <a:pt x="486959" y="78581"/>
                      <a:pt x="509185" y="0"/>
                    </a:cubicBezTo>
                    <a:lnTo>
                      <a:pt x="611581" y="0"/>
                    </a:lnTo>
                    <a:cubicBezTo>
                      <a:pt x="594515" y="96838"/>
                      <a:pt x="523078" y="168274"/>
                      <a:pt x="472278" y="197643"/>
                    </a:cubicBezTo>
                    <a:cubicBezTo>
                      <a:pt x="523078" y="221455"/>
                      <a:pt x="604441" y="283765"/>
                      <a:pt x="635398" y="396478"/>
                    </a:cubicBezTo>
                    <a:lnTo>
                      <a:pt x="522682" y="396478"/>
                    </a:lnTo>
                    <a:cubicBezTo>
                      <a:pt x="498472" y="321072"/>
                      <a:pt x="438152" y="262731"/>
                      <a:pt x="358380" y="254793"/>
                    </a:cubicBezTo>
                    <a:lnTo>
                      <a:pt x="358380" y="396478"/>
                    </a:lnTo>
                    <a:lnTo>
                      <a:pt x="346075" y="39647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0" name="Google Shape;130;p16"/>
            <p:cNvSpPr/>
            <p:nvPr/>
          </p:nvSpPr>
          <p:spPr>
            <a:xfrm>
              <a:off x="775543" y="5715464"/>
              <a:ext cx="463247" cy="290797"/>
            </a:xfrm>
            <a:custGeom>
              <a:rect b="b" l="l" r="r" t="t"/>
              <a:pathLst>
                <a:path extrusionOk="0" h="540569" w="861139">
                  <a:moveTo>
                    <a:pt x="145891" y="17950"/>
                  </a:moveTo>
                  <a:cubicBezTo>
                    <a:pt x="146101" y="13261"/>
                    <a:pt x="145084" y="8599"/>
                    <a:pt x="142940" y="4425"/>
                  </a:cubicBezTo>
                  <a:cubicBezTo>
                    <a:pt x="142190" y="3401"/>
                    <a:pt x="141254" y="2529"/>
                    <a:pt x="140181" y="1853"/>
                  </a:cubicBezTo>
                  <a:cubicBezTo>
                    <a:pt x="135948" y="192"/>
                    <a:pt x="131363" y="-365"/>
                    <a:pt x="126857" y="234"/>
                  </a:cubicBezTo>
                  <a:lnTo>
                    <a:pt x="17126" y="233"/>
                  </a:lnTo>
                  <a:cubicBezTo>
                    <a:pt x="9798" y="233"/>
                    <a:pt x="6087" y="233"/>
                    <a:pt x="3612" y="2043"/>
                  </a:cubicBezTo>
                  <a:cubicBezTo>
                    <a:pt x="2570" y="2811"/>
                    <a:pt x="1696" y="3783"/>
                    <a:pt x="1043" y="4901"/>
                  </a:cubicBezTo>
                  <a:cubicBezTo>
                    <a:pt x="-575" y="7568"/>
                    <a:pt x="-99" y="11378"/>
                    <a:pt x="1043" y="18807"/>
                  </a:cubicBezTo>
                  <a:cubicBezTo>
                    <a:pt x="58144" y="517250"/>
                    <a:pt x="345747" y="539063"/>
                    <a:pt x="473369" y="540015"/>
                  </a:cubicBezTo>
                  <a:cubicBezTo>
                    <a:pt x="480031" y="540015"/>
                    <a:pt x="482886" y="540015"/>
                    <a:pt x="485741" y="538396"/>
                  </a:cubicBezTo>
                  <a:cubicBezTo>
                    <a:pt x="486703" y="537720"/>
                    <a:pt x="487540" y="536882"/>
                    <a:pt x="488216" y="535919"/>
                  </a:cubicBezTo>
                  <a:cubicBezTo>
                    <a:pt x="489929" y="533538"/>
                    <a:pt x="489929" y="530109"/>
                    <a:pt x="489929" y="523442"/>
                  </a:cubicBezTo>
                  <a:lnTo>
                    <a:pt x="489929" y="346086"/>
                  </a:lnTo>
                  <a:cubicBezTo>
                    <a:pt x="642200" y="372566"/>
                    <a:pt x="695019" y="485723"/>
                    <a:pt x="708819" y="526109"/>
                  </a:cubicBezTo>
                  <a:cubicBezTo>
                    <a:pt x="709826" y="530186"/>
                    <a:pt x="711603" y="534034"/>
                    <a:pt x="714053" y="537444"/>
                  </a:cubicBezTo>
                  <a:cubicBezTo>
                    <a:pt x="714823" y="538162"/>
                    <a:pt x="715687" y="538771"/>
                    <a:pt x="716623" y="539253"/>
                  </a:cubicBezTo>
                  <a:cubicBezTo>
                    <a:pt x="720403" y="540443"/>
                    <a:pt x="724390" y="540832"/>
                    <a:pt x="728329" y="540396"/>
                  </a:cubicBezTo>
                  <a:lnTo>
                    <a:pt x="842532" y="540396"/>
                  </a:lnTo>
                  <a:cubicBezTo>
                    <a:pt x="851098" y="540396"/>
                    <a:pt x="855475" y="540396"/>
                    <a:pt x="858140" y="538110"/>
                  </a:cubicBezTo>
                  <a:cubicBezTo>
                    <a:pt x="859182" y="537141"/>
                    <a:pt x="860022" y="535976"/>
                    <a:pt x="860615" y="534681"/>
                  </a:cubicBezTo>
                  <a:cubicBezTo>
                    <a:pt x="861947" y="531443"/>
                    <a:pt x="860615" y="527347"/>
                    <a:pt x="858045" y="519346"/>
                  </a:cubicBezTo>
                  <a:cubicBezTo>
                    <a:pt x="792283" y="318464"/>
                    <a:pt x="646007" y="270458"/>
                    <a:pt x="646007" y="270458"/>
                  </a:cubicBezTo>
                  <a:cubicBezTo>
                    <a:pt x="738996" y="214770"/>
                    <a:pt x="806859" y="125244"/>
                    <a:pt x="835395" y="20617"/>
                  </a:cubicBezTo>
                  <a:cubicBezTo>
                    <a:pt x="837393" y="12997"/>
                    <a:pt x="838440" y="9187"/>
                    <a:pt x="837013" y="6044"/>
                  </a:cubicBezTo>
                  <a:cubicBezTo>
                    <a:pt x="836408" y="4812"/>
                    <a:pt x="835567" y="3712"/>
                    <a:pt x="834538" y="2805"/>
                  </a:cubicBezTo>
                  <a:cubicBezTo>
                    <a:pt x="831873" y="614"/>
                    <a:pt x="827781" y="614"/>
                    <a:pt x="819692" y="614"/>
                  </a:cubicBezTo>
                  <a:lnTo>
                    <a:pt x="708153" y="614"/>
                  </a:lnTo>
                  <a:cubicBezTo>
                    <a:pt x="704012" y="115"/>
                    <a:pt x="699813" y="571"/>
                    <a:pt x="695876" y="1948"/>
                  </a:cubicBezTo>
                  <a:cubicBezTo>
                    <a:pt x="694822" y="2449"/>
                    <a:pt x="693882" y="3162"/>
                    <a:pt x="693116" y="4043"/>
                  </a:cubicBezTo>
                  <a:cubicBezTo>
                    <a:pt x="690711" y="7816"/>
                    <a:pt x="689183" y="12079"/>
                    <a:pt x="688643" y="16521"/>
                  </a:cubicBezTo>
                  <a:cubicBezTo>
                    <a:pt x="664089" y="116248"/>
                    <a:pt x="556167" y="211212"/>
                    <a:pt x="489643" y="213784"/>
                  </a:cubicBezTo>
                  <a:lnTo>
                    <a:pt x="489643" y="19569"/>
                  </a:lnTo>
                  <a:cubicBezTo>
                    <a:pt x="489643" y="11854"/>
                    <a:pt x="489643" y="8044"/>
                    <a:pt x="487740" y="5282"/>
                  </a:cubicBezTo>
                  <a:cubicBezTo>
                    <a:pt x="486988" y="4148"/>
                    <a:pt x="486018" y="3176"/>
                    <a:pt x="484885" y="2424"/>
                  </a:cubicBezTo>
                  <a:cubicBezTo>
                    <a:pt x="480372" y="559"/>
                    <a:pt x="475444" y="-65"/>
                    <a:pt x="470609" y="614"/>
                  </a:cubicBezTo>
                  <a:lnTo>
                    <a:pt x="368302" y="614"/>
                  </a:lnTo>
                  <a:cubicBezTo>
                    <a:pt x="363499" y="-72"/>
                    <a:pt x="358599" y="554"/>
                    <a:pt x="354122" y="2424"/>
                  </a:cubicBezTo>
                  <a:cubicBezTo>
                    <a:pt x="352989" y="3176"/>
                    <a:pt x="352018" y="4148"/>
                    <a:pt x="351267" y="5282"/>
                  </a:cubicBezTo>
                  <a:cubicBezTo>
                    <a:pt x="349363" y="8044"/>
                    <a:pt x="349363" y="11854"/>
                    <a:pt x="349363" y="19569"/>
                  </a:cubicBezTo>
                  <a:lnTo>
                    <a:pt x="349363" y="375804"/>
                  </a:lnTo>
                  <a:cubicBezTo>
                    <a:pt x="349363" y="375804"/>
                    <a:pt x="177487" y="347134"/>
                    <a:pt x="145891" y="1795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Финальный с QR">
  <p:cSld name="Финальный с QR">
    <p:bg>
      <p:bgPr>
        <a:solidFill>
          <a:schemeClr val="accent1"/>
        </a:solidFill>
      </p:bgPr>
    </p:bg>
    <p:spTree>
      <p:nvGrpSpPr>
        <p:cNvPr id="131" name="Shape 131"/>
        <p:cNvGrpSpPr/>
        <p:nvPr/>
      </p:nvGrpSpPr>
      <p:grpSpPr>
        <a:xfrm>
          <a:off x="0" y="0"/>
          <a:ext cx="0" cy="0"/>
          <a:chOff x="0" y="0"/>
          <a:chExt cx="0" cy="0"/>
        </a:xfrm>
      </p:grpSpPr>
      <p:pic>
        <p:nvPicPr>
          <p:cNvPr id="132" name="Google Shape;132;p17"/>
          <p:cNvPicPr preferRelativeResize="0"/>
          <p:nvPr/>
        </p:nvPicPr>
        <p:blipFill rotWithShape="1">
          <a:blip r:embed="rId2">
            <a:alphaModFix/>
          </a:blip>
          <a:srcRect b="9240" l="0" r="3105" t="4670"/>
          <a:stretch/>
        </p:blipFill>
        <p:spPr>
          <a:xfrm>
            <a:off x="6311900" y="-1"/>
            <a:ext cx="5880100" cy="6858001"/>
          </a:xfrm>
          <a:prstGeom prst="rect">
            <a:avLst/>
          </a:prstGeom>
          <a:noFill/>
          <a:ln>
            <a:noFill/>
          </a:ln>
        </p:spPr>
      </p:pic>
      <p:sp>
        <p:nvSpPr>
          <p:cNvPr id="133" name="Google Shape;133;p17"/>
          <p:cNvSpPr txBox="1"/>
          <p:nvPr>
            <p:ph type="title"/>
          </p:nvPr>
        </p:nvSpPr>
        <p:spPr>
          <a:xfrm>
            <a:off x="620713" y="4372582"/>
            <a:ext cx="5475287" cy="1828193"/>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7"/>
          <p:cNvSpPr/>
          <p:nvPr>
            <p:ph idx="2" type="pic"/>
          </p:nvPr>
        </p:nvSpPr>
        <p:spPr>
          <a:xfrm>
            <a:off x="658813" y="692150"/>
            <a:ext cx="1289050" cy="128905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Финальный с QR + подпись">
  <p:cSld name="Финальный с QR + подпись">
    <p:bg>
      <p:bgPr>
        <a:solidFill>
          <a:schemeClr val="accent1"/>
        </a:solidFill>
      </p:bgPr>
    </p:bg>
    <p:spTree>
      <p:nvGrpSpPr>
        <p:cNvPr id="135" name="Shape 135"/>
        <p:cNvGrpSpPr/>
        <p:nvPr/>
      </p:nvGrpSpPr>
      <p:grpSpPr>
        <a:xfrm>
          <a:off x="0" y="0"/>
          <a:ext cx="0" cy="0"/>
          <a:chOff x="0" y="0"/>
          <a:chExt cx="0" cy="0"/>
        </a:xfrm>
      </p:grpSpPr>
      <p:pic>
        <p:nvPicPr>
          <p:cNvPr id="136" name="Google Shape;136;p18"/>
          <p:cNvPicPr preferRelativeResize="0"/>
          <p:nvPr/>
        </p:nvPicPr>
        <p:blipFill rotWithShape="1">
          <a:blip r:embed="rId2">
            <a:alphaModFix/>
          </a:blip>
          <a:srcRect b="9240" l="0" r="3105" t="4670"/>
          <a:stretch/>
        </p:blipFill>
        <p:spPr>
          <a:xfrm>
            <a:off x="6311900" y="-1"/>
            <a:ext cx="5880100" cy="6858001"/>
          </a:xfrm>
          <a:prstGeom prst="rect">
            <a:avLst/>
          </a:prstGeom>
          <a:noFill/>
          <a:ln>
            <a:noFill/>
          </a:ln>
        </p:spPr>
      </p:pic>
      <p:sp>
        <p:nvSpPr>
          <p:cNvPr id="137" name="Google Shape;137;p18"/>
          <p:cNvSpPr txBox="1"/>
          <p:nvPr>
            <p:ph type="title"/>
          </p:nvPr>
        </p:nvSpPr>
        <p:spPr>
          <a:xfrm>
            <a:off x="620713" y="3724882"/>
            <a:ext cx="5475287" cy="1828193"/>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18"/>
          <p:cNvSpPr/>
          <p:nvPr>
            <p:ph idx="2" type="pic"/>
          </p:nvPr>
        </p:nvSpPr>
        <p:spPr>
          <a:xfrm>
            <a:off x="658813" y="692150"/>
            <a:ext cx="1289050" cy="1289050"/>
          </a:xfrm>
          <a:prstGeom prst="rect">
            <a:avLst/>
          </a:prstGeom>
          <a:noFill/>
          <a:ln>
            <a:noFill/>
          </a:ln>
        </p:spPr>
      </p:sp>
      <p:sp>
        <p:nvSpPr>
          <p:cNvPr id="139" name="Google Shape;139;p18"/>
          <p:cNvSpPr txBox="1"/>
          <p:nvPr>
            <p:ph idx="1" type="body"/>
          </p:nvPr>
        </p:nvSpPr>
        <p:spPr>
          <a:xfrm>
            <a:off x="658813" y="5842000"/>
            <a:ext cx="5437187" cy="35560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600"/>
              <a:buNone/>
              <a:defRPr>
                <a:solidFill>
                  <a:schemeClr val="lt1"/>
                </a:solidFill>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p:cSld name="1_Титульный слайд">
    <p:bg>
      <p:bgPr>
        <a:solidFill>
          <a:schemeClr val="lt1"/>
        </a:solidFill>
      </p:bgPr>
    </p:bg>
    <p:spTree>
      <p:nvGrpSpPr>
        <p:cNvPr id="140" name="Shape 140"/>
        <p:cNvGrpSpPr/>
        <p:nvPr/>
      </p:nvGrpSpPr>
      <p:grpSpPr>
        <a:xfrm>
          <a:off x="0" y="0"/>
          <a:ext cx="0" cy="0"/>
          <a:chOff x="0" y="0"/>
          <a:chExt cx="0" cy="0"/>
        </a:xfrm>
      </p:grpSpPr>
      <p:sp>
        <p:nvSpPr>
          <p:cNvPr id="141" name="Google Shape;141;p19"/>
          <p:cNvSpPr txBox="1"/>
          <p:nvPr>
            <p:ph idx="1" type="body"/>
          </p:nvPr>
        </p:nvSpPr>
        <p:spPr>
          <a:xfrm>
            <a:off x="658813" y="3307439"/>
            <a:ext cx="10224000" cy="276999"/>
          </a:xfrm>
          <a:prstGeom prst="rect">
            <a:avLst/>
          </a:prstGeom>
          <a:noFill/>
          <a:ln>
            <a:noFill/>
          </a:ln>
        </p:spPr>
        <p:txBody>
          <a:bodyPr anchorCtr="0" anchor="b" bIns="0" lIns="0" spcFirstLastPara="1" rIns="0" wrap="square" tIns="0">
            <a:spAutoFit/>
          </a:bodyPr>
          <a:lstStyle>
            <a:lvl1pPr indent="-228600" lvl="0" marL="457200" marR="0" algn="l">
              <a:lnSpc>
                <a:spcPct val="9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9"/>
          <p:cNvSpPr txBox="1"/>
          <p:nvPr>
            <p:ph type="title"/>
          </p:nvPr>
        </p:nvSpPr>
        <p:spPr>
          <a:xfrm>
            <a:off x="622261" y="1052209"/>
            <a:ext cx="10220325" cy="183499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6600"/>
              <a:buFont typeface="Play"/>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43" name="Google Shape;143;p19"/>
          <p:cNvGrpSpPr/>
          <p:nvPr/>
        </p:nvGrpSpPr>
        <p:grpSpPr>
          <a:xfrm>
            <a:off x="658071" y="5503765"/>
            <a:ext cx="697010" cy="697010"/>
            <a:chOff x="658071" y="5503765"/>
            <a:chExt cx="697010" cy="697010"/>
          </a:xfrm>
        </p:grpSpPr>
        <p:grpSp>
          <p:nvGrpSpPr>
            <p:cNvPr id="144" name="Google Shape;144;p19"/>
            <p:cNvGrpSpPr/>
            <p:nvPr/>
          </p:nvGrpSpPr>
          <p:grpSpPr>
            <a:xfrm>
              <a:off x="658071" y="5503765"/>
              <a:ext cx="697010" cy="697010"/>
              <a:chOff x="5619750" y="2952750"/>
              <a:chExt cx="952500" cy="952500"/>
            </a:xfrm>
          </p:grpSpPr>
          <p:sp>
            <p:nvSpPr>
              <p:cNvPr id="145" name="Google Shape;145;p19"/>
              <p:cNvSpPr/>
              <p:nvPr/>
            </p:nvSpPr>
            <p:spPr>
              <a:xfrm>
                <a:off x="5619750" y="2952750"/>
                <a:ext cx="952500" cy="952500"/>
              </a:xfrm>
              <a:custGeom>
                <a:rect b="b" l="l" r="r" t="t"/>
                <a:pathLst>
                  <a:path extrusionOk="0" h="952500" w="952500">
                    <a:moveTo>
                      <a:pt x="0" y="457200"/>
                    </a:moveTo>
                    <a:cubicBezTo>
                      <a:pt x="0" y="241674"/>
                      <a:pt x="0" y="133911"/>
                      <a:pt x="66955" y="66955"/>
                    </a:cubicBezTo>
                    <a:cubicBezTo>
                      <a:pt x="133911" y="0"/>
                      <a:pt x="241674" y="0"/>
                      <a:pt x="457200" y="0"/>
                    </a:cubicBezTo>
                    <a:lnTo>
                      <a:pt x="495300" y="0"/>
                    </a:lnTo>
                    <a:cubicBezTo>
                      <a:pt x="710826" y="0"/>
                      <a:pt x="818589" y="0"/>
                      <a:pt x="885545" y="66955"/>
                    </a:cubicBezTo>
                    <a:cubicBezTo>
                      <a:pt x="952500" y="133911"/>
                      <a:pt x="952500" y="241674"/>
                      <a:pt x="952500" y="457200"/>
                    </a:cubicBezTo>
                    <a:lnTo>
                      <a:pt x="952500" y="495300"/>
                    </a:lnTo>
                    <a:cubicBezTo>
                      <a:pt x="952500" y="710826"/>
                      <a:pt x="952500" y="818589"/>
                      <a:pt x="885545" y="885545"/>
                    </a:cubicBezTo>
                    <a:cubicBezTo>
                      <a:pt x="818589" y="952500"/>
                      <a:pt x="710826" y="952500"/>
                      <a:pt x="495300" y="952500"/>
                    </a:cubicBezTo>
                    <a:lnTo>
                      <a:pt x="457200" y="952500"/>
                    </a:lnTo>
                    <a:cubicBezTo>
                      <a:pt x="241674" y="952500"/>
                      <a:pt x="133911" y="952500"/>
                      <a:pt x="66955" y="885545"/>
                    </a:cubicBezTo>
                    <a:cubicBezTo>
                      <a:pt x="0" y="818589"/>
                      <a:pt x="0" y="710826"/>
                      <a:pt x="0" y="495300"/>
                    </a:cubicBezTo>
                    <a:lnTo>
                      <a:pt x="0" y="4572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19"/>
              <p:cNvSpPr/>
              <p:nvPr/>
            </p:nvSpPr>
            <p:spPr>
              <a:xfrm>
                <a:off x="5780486" y="3242471"/>
                <a:ext cx="635397" cy="396478"/>
              </a:xfrm>
              <a:custGeom>
                <a:rect b="b" l="l" r="r" t="t"/>
                <a:pathLst>
                  <a:path extrusionOk="0" h="396478" w="635397">
                    <a:moveTo>
                      <a:pt x="346075" y="396478"/>
                    </a:moveTo>
                    <a:cubicBezTo>
                      <a:pt x="128984" y="396478"/>
                      <a:pt x="5160" y="247650"/>
                      <a:pt x="0" y="0"/>
                    </a:cubicBezTo>
                    <a:lnTo>
                      <a:pt x="108744" y="0"/>
                    </a:lnTo>
                    <a:cubicBezTo>
                      <a:pt x="112316" y="181768"/>
                      <a:pt x="192483" y="258762"/>
                      <a:pt x="255982" y="274637"/>
                    </a:cubicBezTo>
                    <a:lnTo>
                      <a:pt x="255982" y="0"/>
                    </a:lnTo>
                    <a:lnTo>
                      <a:pt x="358380" y="0"/>
                    </a:lnTo>
                    <a:lnTo>
                      <a:pt x="358380" y="156764"/>
                    </a:lnTo>
                    <a:cubicBezTo>
                      <a:pt x="421086" y="150018"/>
                      <a:pt x="486959" y="78581"/>
                      <a:pt x="509185" y="0"/>
                    </a:cubicBezTo>
                    <a:lnTo>
                      <a:pt x="611581" y="0"/>
                    </a:lnTo>
                    <a:cubicBezTo>
                      <a:pt x="594515" y="96838"/>
                      <a:pt x="523078" y="168274"/>
                      <a:pt x="472278" y="197643"/>
                    </a:cubicBezTo>
                    <a:cubicBezTo>
                      <a:pt x="523078" y="221455"/>
                      <a:pt x="604441" y="283765"/>
                      <a:pt x="635398" y="396478"/>
                    </a:cubicBezTo>
                    <a:lnTo>
                      <a:pt x="522682" y="396478"/>
                    </a:lnTo>
                    <a:cubicBezTo>
                      <a:pt x="498472" y="321072"/>
                      <a:pt x="438152" y="262731"/>
                      <a:pt x="358380" y="254793"/>
                    </a:cubicBezTo>
                    <a:lnTo>
                      <a:pt x="358380" y="396478"/>
                    </a:lnTo>
                    <a:lnTo>
                      <a:pt x="346075" y="39647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47" name="Google Shape;147;p19"/>
            <p:cNvSpPr/>
            <p:nvPr/>
          </p:nvSpPr>
          <p:spPr>
            <a:xfrm>
              <a:off x="775543" y="5715464"/>
              <a:ext cx="463247" cy="290797"/>
            </a:xfrm>
            <a:custGeom>
              <a:rect b="b" l="l" r="r" t="t"/>
              <a:pathLst>
                <a:path extrusionOk="0" h="540569" w="861139">
                  <a:moveTo>
                    <a:pt x="145891" y="17950"/>
                  </a:moveTo>
                  <a:cubicBezTo>
                    <a:pt x="146101" y="13261"/>
                    <a:pt x="145084" y="8599"/>
                    <a:pt x="142940" y="4425"/>
                  </a:cubicBezTo>
                  <a:cubicBezTo>
                    <a:pt x="142190" y="3401"/>
                    <a:pt x="141254" y="2529"/>
                    <a:pt x="140181" y="1853"/>
                  </a:cubicBezTo>
                  <a:cubicBezTo>
                    <a:pt x="135948" y="192"/>
                    <a:pt x="131363" y="-365"/>
                    <a:pt x="126857" y="234"/>
                  </a:cubicBezTo>
                  <a:lnTo>
                    <a:pt x="17126" y="233"/>
                  </a:lnTo>
                  <a:cubicBezTo>
                    <a:pt x="9798" y="233"/>
                    <a:pt x="6087" y="233"/>
                    <a:pt x="3612" y="2043"/>
                  </a:cubicBezTo>
                  <a:cubicBezTo>
                    <a:pt x="2570" y="2811"/>
                    <a:pt x="1696" y="3783"/>
                    <a:pt x="1043" y="4901"/>
                  </a:cubicBezTo>
                  <a:cubicBezTo>
                    <a:pt x="-575" y="7568"/>
                    <a:pt x="-99" y="11378"/>
                    <a:pt x="1043" y="18807"/>
                  </a:cubicBezTo>
                  <a:cubicBezTo>
                    <a:pt x="58144" y="517250"/>
                    <a:pt x="345747" y="539063"/>
                    <a:pt x="473369" y="540015"/>
                  </a:cubicBezTo>
                  <a:cubicBezTo>
                    <a:pt x="480031" y="540015"/>
                    <a:pt x="482886" y="540015"/>
                    <a:pt x="485741" y="538396"/>
                  </a:cubicBezTo>
                  <a:cubicBezTo>
                    <a:pt x="486703" y="537720"/>
                    <a:pt x="487540" y="536882"/>
                    <a:pt x="488216" y="535919"/>
                  </a:cubicBezTo>
                  <a:cubicBezTo>
                    <a:pt x="489929" y="533538"/>
                    <a:pt x="489929" y="530109"/>
                    <a:pt x="489929" y="523442"/>
                  </a:cubicBezTo>
                  <a:lnTo>
                    <a:pt x="489929" y="346086"/>
                  </a:lnTo>
                  <a:cubicBezTo>
                    <a:pt x="642200" y="372566"/>
                    <a:pt x="695019" y="485723"/>
                    <a:pt x="708819" y="526109"/>
                  </a:cubicBezTo>
                  <a:cubicBezTo>
                    <a:pt x="709826" y="530186"/>
                    <a:pt x="711603" y="534034"/>
                    <a:pt x="714053" y="537444"/>
                  </a:cubicBezTo>
                  <a:cubicBezTo>
                    <a:pt x="714823" y="538162"/>
                    <a:pt x="715687" y="538771"/>
                    <a:pt x="716623" y="539253"/>
                  </a:cubicBezTo>
                  <a:cubicBezTo>
                    <a:pt x="720403" y="540443"/>
                    <a:pt x="724390" y="540832"/>
                    <a:pt x="728329" y="540396"/>
                  </a:cubicBezTo>
                  <a:lnTo>
                    <a:pt x="842532" y="540396"/>
                  </a:lnTo>
                  <a:cubicBezTo>
                    <a:pt x="851098" y="540396"/>
                    <a:pt x="855475" y="540396"/>
                    <a:pt x="858140" y="538110"/>
                  </a:cubicBezTo>
                  <a:cubicBezTo>
                    <a:pt x="859182" y="537141"/>
                    <a:pt x="860022" y="535976"/>
                    <a:pt x="860615" y="534681"/>
                  </a:cubicBezTo>
                  <a:cubicBezTo>
                    <a:pt x="861947" y="531443"/>
                    <a:pt x="860615" y="527347"/>
                    <a:pt x="858045" y="519346"/>
                  </a:cubicBezTo>
                  <a:cubicBezTo>
                    <a:pt x="792283" y="318464"/>
                    <a:pt x="646007" y="270458"/>
                    <a:pt x="646007" y="270458"/>
                  </a:cubicBezTo>
                  <a:cubicBezTo>
                    <a:pt x="738996" y="214770"/>
                    <a:pt x="806859" y="125244"/>
                    <a:pt x="835395" y="20617"/>
                  </a:cubicBezTo>
                  <a:cubicBezTo>
                    <a:pt x="837393" y="12997"/>
                    <a:pt x="838440" y="9187"/>
                    <a:pt x="837013" y="6044"/>
                  </a:cubicBezTo>
                  <a:cubicBezTo>
                    <a:pt x="836408" y="4812"/>
                    <a:pt x="835567" y="3712"/>
                    <a:pt x="834538" y="2805"/>
                  </a:cubicBezTo>
                  <a:cubicBezTo>
                    <a:pt x="831873" y="614"/>
                    <a:pt x="827781" y="614"/>
                    <a:pt x="819692" y="614"/>
                  </a:cubicBezTo>
                  <a:lnTo>
                    <a:pt x="708153" y="614"/>
                  </a:lnTo>
                  <a:cubicBezTo>
                    <a:pt x="704012" y="115"/>
                    <a:pt x="699813" y="571"/>
                    <a:pt x="695876" y="1948"/>
                  </a:cubicBezTo>
                  <a:cubicBezTo>
                    <a:pt x="694822" y="2449"/>
                    <a:pt x="693882" y="3162"/>
                    <a:pt x="693116" y="4043"/>
                  </a:cubicBezTo>
                  <a:cubicBezTo>
                    <a:pt x="690711" y="7816"/>
                    <a:pt x="689183" y="12079"/>
                    <a:pt x="688643" y="16521"/>
                  </a:cubicBezTo>
                  <a:cubicBezTo>
                    <a:pt x="664089" y="116248"/>
                    <a:pt x="556167" y="211212"/>
                    <a:pt x="489643" y="213784"/>
                  </a:cubicBezTo>
                  <a:lnTo>
                    <a:pt x="489643" y="19569"/>
                  </a:lnTo>
                  <a:cubicBezTo>
                    <a:pt x="489643" y="11854"/>
                    <a:pt x="489643" y="8044"/>
                    <a:pt x="487740" y="5282"/>
                  </a:cubicBezTo>
                  <a:cubicBezTo>
                    <a:pt x="486988" y="4148"/>
                    <a:pt x="486018" y="3176"/>
                    <a:pt x="484885" y="2424"/>
                  </a:cubicBezTo>
                  <a:cubicBezTo>
                    <a:pt x="480372" y="559"/>
                    <a:pt x="475444" y="-65"/>
                    <a:pt x="470609" y="614"/>
                  </a:cubicBezTo>
                  <a:lnTo>
                    <a:pt x="368302" y="614"/>
                  </a:lnTo>
                  <a:cubicBezTo>
                    <a:pt x="363499" y="-72"/>
                    <a:pt x="358599" y="554"/>
                    <a:pt x="354122" y="2424"/>
                  </a:cubicBezTo>
                  <a:cubicBezTo>
                    <a:pt x="352989" y="3176"/>
                    <a:pt x="352018" y="4148"/>
                    <a:pt x="351267" y="5282"/>
                  </a:cubicBezTo>
                  <a:cubicBezTo>
                    <a:pt x="349363" y="8044"/>
                    <a:pt x="349363" y="11854"/>
                    <a:pt x="349363" y="19569"/>
                  </a:cubicBezTo>
                  <a:lnTo>
                    <a:pt x="349363" y="375804"/>
                  </a:lnTo>
                  <a:cubicBezTo>
                    <a:pt x="349363" y="375804"/>
                    <a:pt x="177487" y="347134"/>
                    <a:pt x="145891" y="17950"/>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p:cSld name="Пустой слайд">
    <p:spTree>
      <p:nvGrpSpPr>
        <p:cNvPr id="148" name="Shape 1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p:cSld name="Заголовок">
    <p:spTree>
      <p:nvGrpSpPr>
        <p:cNvPr id="62" name="Shape 62"/>
        <p:cNvGrpSpPr/>
        <p:nvPr/>
      </p:nvGrpSpPr>
      <p:grpSpPr>
        <a:xfrm>
          <a:off x="0" y="0"/>
          <a:ext cx="0" cy="0"/>
          <a:chOff x="0" y="0"/>
          <a:chExt cx="0" cy="0"/>
        </a:xfrm>
      </p:grpSpPr>
      <p:sp>
        <p:nvSpPr>
          <p:cNvPr id="63" name="Google Shape;63;p3"/>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объект">
  <p:cSld name="Заголовок + объект">
    <p:spTree>
      <p:nvGrpSpPr>
        <p:cNvPr id="149" name="Shape 149"/>
        <p:cNvGrpSpPr/>
        <p:nvPr/>
      </p:nvGrpSpPr>
      <p:grpSpPr>
        <a:xfrm>
          <a:off x="0" y="0"/>
          <a:ext cx="0" cy="0"/>
          <a:chOff x="0" y="0"/>
          <a:chExt cx="0" cy="0"/>
        </a:xfrm>
      </p:grpSpPr>
      <p:sp>
        <p:nvSpPr>
          <p:cNvPr id="150" name="Google Shape;150;p21"/>
          <p:cNvSpPr txBox="1"/>
          <p:nvPr>
            <p:ph idx="1" type="body"/>
          </p:nvPr>
        </p:nvSpPr>
        <p:spPr>
          <a:xfrm>
            <a:off x="658813" y="1773238"/>
            <a:ext cx="10874375" cy="4447949"/>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sz="16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1"/>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1"/>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в 2 строки + объект">
  <p:cSld name="Заголовок в 2 строки + объект">
    <p:spTree>
      <p:nvGrpSpPr>
        <p:cNvPr id="153" name="Shape 153"/>
        <p:cNvGrpSpPr/>
        <p:nvPr/>
      </p:nvGrpSpPr>
      <p:grpSpPr>
        <a:xfrm>
          <a:off x="0" y="0"/>
          <a:ext cx="0" cy="0"/>
          <a:chOff x="0" y="0"/>
          <a:chExt cx="0" cy="0"/>
        </a:xfrm>
      </p:grpSpPr>
      <p:sp>
        <p:nvSpPr>
          <p:cNvPr id="154" name="Google Shape;154;p22"/>
          <p:cNvSpPr txBox="1"/>
          <p:nvPr>
            <p:ph idx="1" type="body"/>
          </p:nvPr>
        </p:nvSpPr>
        <p:spPr>
          <a:xfrm>
            <a:off x="6311901" y="692150"/>
            <a:ext cx="5208586" cy="554513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22"/>
          <p:cNvSpPr txBox="1"/>
          <p:nvPr>
            <p:ph idx="2" type="body"/>
          </p:nvPr>
        </p:nvSpPr>
        <p:spPr>
          <a:xfrm>
            <a:off x="671513" y="2040889"/>
            <a:ext cx="5424487" cy="415988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2"/>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2"/>
          <p:cNvSpPr txBox="1"/>
          <p:nvPr>
            <p:ph type="title"/>
          </p:nvPr>
        </p:nvSpPr>
        <p:spPr>
          <a:xfrm>
            <a:off x="677334" y="692150"/>
            <a:ext cx="541866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2 объекта">
  <p:cSld name="Заголовок + 2 объекта">
    <p:spTree>
      <p:nvGrpSpPr>
        <p:cNvPr id="158" name="Shape 158"/>
        <p:cNvGrpSpPr/>
        <p:nvPr/>
      </p:nvGrpSpPr>
      <p:grpSpPr>
        <a:xfrm>
          <a:off x="0" y="0"/>
          <a:ext cx="0" cy="0"/>
          <a:chOff x="0" y="0"/>
          <a:chExt cx="0" cy="0"/>
        </a:xfrm>
      </p:grpSpPr>
      <p:sp>
        <p:nvSpPr>
          <p:cNvPr id="159" name="Google Shape;159;p23"/>
          <p:cNvSpPr txBox="1"/>
          <p:nvPr>
            <p:ph idx="1" type="body"/>
          </p:nvPr>
        </p:nvSpPr>
        <p:spPr>
          <a:xfrm>
            <a:off x="677334" y="1773238"/>
            <a:ext cx="5317065" cy="442753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3"/>
          <p:cNvSpPr txBox="1"/>
          <p:nvPr>
            <p:ph idx="2" type="body"/>
          </p:nvPr>
        </p:nvSpPr>
        <p:spPr>
          <a:xfrm>
            <a:off x="6197604" y="1773238"/>
            <a:ext cx="5317062" cy="442753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23"/>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23"/>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фактоид">
  <p:cSld name="1 фактоид">
    <p:bg>
      <p:bgPr>
        <a:solidFill>
          <a:schemeClr val="lt1"/>
        </a:solidFill>
      </p:bgPr>
    </p:bg>
    <p:spTree>
      <p:nvGrpSpPr>
        <p:cNvPr id="163" name="Shape 163"/>
        <p:cNvGrpSpPr/>
        <p:nvPr/>
      </p:nvGrpSpPr>
      <p:grpSpPr>
        <a:xfrm>
          <a:off x="0" y="0"/>
          <a:ext cx="0" cy="0"/>
          <a:chOff x="0" y="0"/>
          <a:chExt cx="0" cy="0"/>
        </a:xfrm>
      </p:grpSpPr>
      <p:pic>
        <p:nvPicPr>
          <p:cNvPr id="164" name="Google Shape;164;p24"/>
          <p:cNvPicPr preferRelativeResize="0"/>
          <p:nvPr/>
        </p:nvPicPr>
        <p:blipFill rotWithShape="1">
          <a:blip r:embed="rId2">
            <a:alphaModFix/>
          </a:blip>
          <a:srcRect b="18805" l="34450" r="15833" t="19159"/>
          <a:stretch/>
        </p:blipFill>
        <p:spPr>
          <a:xfrm>
            <a:off x="5939756" y="0"/>
            <a:ext cx="6252244" cy="6857999"/>
          </a:xfrm>
          <a:prstGeom prst="rect">
            <a:avLst/>
          </a:prstGeom>
          <a:noFill/>
          <a:ln>
            <a:noFill/>
          </a:ln>
        </p:spPr>
      </p:pic>
      <p:sp>
        <p:nvSpPr>
          <p:cNvPr id="165" name="Google Shape;165;p24"/>
          <p:cNvSpPr txBox="1"/>
          <p:nvPr>
            <p:ph idx="1" type="body"/>
          </p:nvPr>
        </p:nvSpPr>
        <p:spPr>
          <a:xfrm>
            <a:off x="658813" y="4363180"/>
            <a:ext cx="10224000" cy="52522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2400"/>
              <a:buNone/>
              <a:defRPr sz="24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24"/>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4"/>
          <p:cNvSpPr txBox="1"/>
          <p:nvPr>
            <p:ph idx="2" type="body"/>
          </p:nvPr>
        </p:nvSpPr>
        <p:spPr>
          <a:xfrm>
            <a:off x="671513" y="1773238"/>
            <a:ext cx="10223999" cy="24070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6700"/>
              <a:buNone/>
              <a:defRPr b="1" i="0" sz="16700">
                <a:solidFill>
                  <a:schemeClr val="dk1"/>
                </a:solidFill>
                <a:latin typeface="Play"/>
                <a:ea typeface="Play"/>
                <a:cs typeface="Play"/>
                <a:sym typeface="Play"/>
              </a:defRPr>
            </a:lvl1pPr>
            <a:lvl2pPr indent="-1371600" lvl="1" marL="914400" algn="l">
              <a:lnSpc>
                <a:spcPct val="110000"/>
              </a:lnSpc>
              <a:spcBef>
                <a:spcPts val="500"/>
              </a:spcBef>
              <a:spcAft>
                <a:spcPts val="0"/>
              </a:spcAft>
              <a:buSzPts val="18000"/>
              <a:buChar char="•"/>
              <a:defRPr sz="18000">
                <a:latin typeface="Arial"/>
                <a:ea typeface="Arial"/>
                <a:cs typeface="Arial"/>
                <a:sym typeface="Arial"/>
              </a:defRPr>
            </a:lvl2pPr>
            <a:lvl3pPr indent="-1371600" lvl="2" marL="1371600" algn="l">
              <a:lnSpc>
                <a:spcPct val="110000"/>
              </a:lnSpc>
              <a:spcBef>
                <a:spcPts val="500"/>
              </a:spcBef>
              <a:spcAft>
                <a:spcPts val="0"/>
              </a:spcAft>
              <a:buClr>
                <a:schemeClr val="dk1"/>
              </a:buClr>
              <a:buSzPts val="18000"/>
              <a:buChar char="−"/>
              <a:defRPr sz="18000">
                <a:latin typeface="Arial"/>
                <a:ea typeface="Arial"/>
                <a:cs typeface="Arial"/>
                <a:sym typeface="Arial"/>
              </a:defRPr>
            </a:lvl3pPr>
            <a:lvl4pPr indent="-1371600" lvl="3" marL="1828800" algn="l">
              <a:lnSpc>
                <a:spcPct val="90000"/>
              </a:lnSpc>
              <a:spcBef>
                <a:spcPts val="500"/>
              </a:spcBef>
              <a:spcAft>
                <a:spcPts val="0"/>
              </a:spcAft>
              <a:buClr>
                <a:schemeClr val="dk1"/>
              </a:buClr>
              <a:buSzPts val="18000"/>
              <a:buChar char="•"/>
              <a:defRPr sz="18000">
                <a:latin typeface="Arial"/>
                <a:ea typeface="Arial"/>
                <a:cs typeface="Arial"/>
                <a:sym typeface="Arial"/>
              </a:defRPr>
            </a:lvl4pPr>
            <a:lvl5pPr indent="-1371600" lvl="4" marL="2286000" algn="l">
              <a:lnSpc>
                <a:spcPct val="90000"/>
              </a:lnSpc>
              <a:spcBef>
                <a:spcPts val="500"/>
              </a:spcBef>
              <a:spcAft>
                <a:spcPts val="0"/>
              </a:spcAft>
              <a:buClr>
                <a:schemeClr val="dk1"/>
              </a:buClr>
              <a:buSzPts val="18000"/>
              <a:buChar char="•"/>
              <a:defRPr sz="180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фактоида">
  <p:cSld name="2 фактоида">
    <p:spTree>
      <p:nvGrpSpPr>
        <p:cNvPr id="168" name="Shape 168"/>
        <p:cNvGrpSpPr/>
        <p:nvPr/>
      </p:nvGrpSpPr>
      <p:grpSpPr>
        <a:xfrm>
          <a:off x="0" y="0"/>
          <a:ext cx="0" cy="0"/>
          <a:chOff x="0" y="0"/>
          <a:chExt cx="0" cy="0"/>
        </a:xfrm>
      </p:grpSpPr>
      <p:pic>
        <p:nvPicPr>
          <p:cNvPr id="169" name="Google Shape;169;p25"/>
          <p:cNvPicPr preferRelativeResize="0"/>
          <p:nvPr/>
        </p:nvPicPr>
        <p:blipFill rotWithShape="1">
          <a:blip r:embed="rId2">
            <a:alphaModFix/>
          </a:blip>
          <a:srcRect b="18805" l="34450" r="15833" t="19159"/>
          <a:stretch/>
        </p:blipFill>
        <p:spPr>
          <a:xfrm>
            <a:off x="5939756" y="0"/>
            <a:ext cx="6252244" cy="6857999"/>
          </a:xfrm>
          <a:prstGeom prst="rect">
            <a:avLst/>
          </a:prstGeom>
          <a:noFill/>
          <a:ln>
            <a:noFill/>
          </a:ln>
        </p:spPr>
      </p:pic>
      <p:sp>
        <p:nvSpPr>
          <p:cNvPr id="170" name="Google Shape;170;p25"/>
          <p:cNvSpPr txBox="1"/>
          <p:nvPr>
            <p:ph idx="1" type="body"/>
          </p:nvPr>
        </p:nvSpPr>
        <p:spPr>
          <a:xfrm>
            <a:off x="672853" y="3878709"/>
            <a:ext cx="8131144" cy="17671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1500"/>
              <a:buNone/>
              <a:defRPr b="1" i="0" sz="115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5"/>
          <p:cNvSpPr txBox="1"/>
          <p:nvPr>
            <p:ph idx="2" type="body"/>
          </p:nvPr>
        </p:nvSpPr>
        <p:spPr>
          <a:xfrm>
            <a:off x="672852" y="5715426"/>
            <a:ext cx="8131144" cy="485349"/>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2400"/>
              <a:buNone/>
              <a:defRPr sz="24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25"/>
          <p:cNvSpPr txBox="1"/>
          <p:nvPr>
            <p:ph idx="3" type="body"/>
          </p:nvPr>
        </p:nvSpPr>
        <p:spPr>
          <a:xfrm>
            <a:off x="671514" y="1045518"/>
            <a:ext cx="8131144" cy="17671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1500"/>
              <a:buNone/>
              <a:defRPr b="1" i="0" sz="115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25"/>
          <p:cNvSpPr txBox="1"/>
          <p:nvPr>
            <p:ph idx="4" type="body"/>
          </p:nvPr>
        </p:nvSpPr>
        <p:spPr>
          <a:xfrm>
            <a:off x="671513" y="2882235"/>
            <a:ext cx="8131144" cy="485349"/>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2400"/>
              <a:buNone/>
              <a:defRPr sz="24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25"/>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фактоида">
  <p:cSld name="4 фактоида">
    <p:spTree>
      <p:nvGrpSpPr>
        <p:cNvPr id="175" name="Shape 175"/>
        <p:cNvGrpSpPr/>
        <p:nvPr/>
      </p:nvGrpSpPr>
      <p:grpSpPr>
        <a:xfrm>
          <a:off x="0" y="0"/>
          <a:ext cx="0" cy="0"/>
          <a:chOff x="0" y="0"/>
          <a:chExt cx="0" cy="0"/>
        </a:xfrm>
      </p:grpSpPr>
      <p:sp>
        <p:nvSpPr>
          <p:cNvPr id="176" name="Google Shape;176;p26"/>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6"/>
          <p:cNvSpPr txBox="1"/>
          <p:nvPr>
            <p:ph idx="1" type="body"/>
          </p:nvPr>
        </p:nvSpPr>
        <p:spPr>
          <a:xfrm>
            <a:off x="6097339" y="3864033"/>
            <a:ext cx="5417327"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26"/>
          <p:cNvSpPr txBox="1"/>
          <p:nvPr>
            <p:ph idx="2" type="body"/>
          </p:nvPr>
        </p:nvSpPr>
        <p:spPr>
          <a:xfrm>
            <a:off x="6097338" y="5058095"/>
            <a:ext cx="5417327"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26"/>
          <p:cNvSpPr txBox="1"/>
          <p:nvPr>
            <p:ph idx="3" type="body"/>
          </p:nvPr>
        </p:nvSpPr>
        <p:spPr>
          <a:xfrm>
            <a:off x="6096000" y="1773238"/>
            <a:ext cx="5417327"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26"/>
          <p:cNvSpPr txBox="1"/>
          <p:nvPr>
            <p:ph idx="4" type="body"/>
          </p:nvPr>
        </p:nvSpPr>
        <p:spPr>
          <a:xfrm>
            <a:off x="6096000" y="2967300"/>
            <a:ext cx="5417327"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26"/>
          <p:cNvSpPr txBox="1"/>
          <p:nvPr>
            <p:ph idx="5" type="body"/>
          </p:nvPr>
        </p:nvSpPr>
        <p:spPr>
          <a:xfrm>
            <a:off x="680012" y="3864033"/>
            <a:ext cx="5239525"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6"/>
          <p:cNvSpPr txBox="1"/>
          <p:nvPr>
            <p:ph idx="6" type="body"/>
          </p:nvPr>
        </p:nvSpPr>
        <p:spPr>
          <a:xfrm>
            <a:off x="680011" y="5058095"/>
            <a:ext cx="5239525"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6"/>
          <p:cNvSpPr txBox="1"/>
          <p:nvPr>
            <p:ph idx="7" type="body"/>
          </p:nvPr>
        </p:nvSpPr>
        <p:spPr>
          <a:xfrm>
            <a:off x="678673" y="1773238"/>
            <a:ext cx="5239525"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6"/>
          <p:cNvSpPr txBox="1"/>
          <p:nvPr>
            <p:ph idx="8" type="body"/>
          </p:nvPr>
        </p:nvSpPr>
        <p:spPr>
          <a:xfrm>
            <a:off x="678673" y="2967300"/>
            <a:ext cx="5239525"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фактоида + текст">
  <p:cSld name="4 фактоида + текст">
    <p:spTree>
      <p:nvGrpSpPr>
        <p:cNvPr id="185" name="Shape 185"/>
        <p:cNvGrpSpPr/>
        <p:nvPr/>
      </p:nvGrpSpPr>
      <p:grpSpPr>
        <a:xfrm>
          <a:off x="0" y="0"/>
          <a:ext cx="0" cy="0"/>
          <a:chOff x="0" y="0"/>
          <a:chExt cx="0" cy="0"/>
        </a:xfrm>
      </p:grpSpPr>
      <p:sp>
        <p:nvSpPr>
          <p:cNvPr id="186" name="Google Shape;186;p27"/>
          <p:cNvSpPr txBox="1"/>
          <p:nvPr>
            <p:ph idx="1" type="body"/>
          </p:nvPr>
        </p:nvSpPr>
        <p:spPr>
          <a:xfrm>
            <a:off x="5345018" y="617220"/>
            <a:ext cx="2779200" cy="9243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7"/>
          <p:cNvSpPr txBox="1"/>
          <p:nvPr>
            <p:ph idx="2" type="body"/>
          </p:nvPr>
        </p:nvSpPr>
        <p:spPr>
          <a:xfrm>
            <a:off x="5345017" y="1620441"/>
            <a:ext cx="2779200" cy="49859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7"/>
          <p:cNvSpPr txBox="1"/>
          <p:nvPr>
            <p:ph idx="3" type="body"/>
          </p:nvPr>
        </p:nvSpPr>
        <p:spPr>
          <a:xfrm>
            <a:off x="5345018" y="2680786"/>
            <a:ext cx="2779200" cy="9243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27"/>
          <p:cNvSpPr txBox="1"/>
          <p:nvPr>
            <p:ph idx="4" type="body"/>
          </p:nvPr>
        </p:nvSpPr>
        <p:spPr>
          <a:xfrm>
            <a:off x="5345017" y="3684008"/>
            <a:ext cx="2779200" cy="49859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7"/>
          <p:cNvSpPr txBox="1"/>
          <p:nvPr>
            <p:ph idx="5" type="body"/>
          </p:nvPr>
        </p:nvSpPr>
        <p:spPr>
          <a:xfrm>
            <a:off x="8424464" y="617220"/>
            <a:ext cx="2779200" cy="9243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27"/>
          <p:cNvSpPr txBox="1"/>
          <p:nvPr>
            <p:ph idx="6" type="body"/>
          </p:nvPr>
        </p:nvSpPr>
        <p:spPr>
          <a:xfrm>
            <a:off x="8424463" y="1620442"/>
            <a:ext cx="2779200" cy="49859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27"/>
          <p:cNvSpPr txBox="1"/>
          <p:nvPr>
            <p:ph idx="7" type="body"/>
          </p:nvPr>
        </p:nvSpPr>
        <p:spPr>
          <a:xfrm>
            <a:off x="8424465" y="2680786"/>
            <a:ext cx="2779200" cy="9243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27"/>
          <p:cNvSpPr txBox="1"/>
          <p:nvPr>
            <p:ph idx="8" type="body"/>
          </p:nvPr>
        </p:nvSpPr>
        <p:spPr>
          <a:xfrm>
            <a:off x="8424463" y="3684008"/>
            <a:ext cx="2779200" cy="49859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27"/>
          <p:cNvSpPr txBox="1"/>
          <p:nvPr>
            <p:ph idx="9" type="body"/>
          </p:nvPr>
        </p:nvSpPr>
        <p:spPr>
          <a:xfrm>
            <a:off x="668348" y="2495796"/>
            <a:ext cx="3384000" cy="111056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17500" lvl="1" marL="914400" algn="l">
              <a:lnSpc>
                <a:spcPct val="110000"/>
              </a:lnSpc>
              <a:spcBef>
                <a:spcPts val="500"/>
              </a:spcBef>
              <a:spcAft>
                <a:spcPts val="0"/>
              </a:spcAft>
              <a:buSzPts val="14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27"/>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27"/>
          <p:cNvSpPr txBox="1"/>
          <p:nvPr>
            <p:ph type="title"/>
          </p:nvPr>
        </p:nvSpPr>
        <p:spPr>
          <a:xfrm>
            <a:off x="677334" y="692150"/>
            <a:ext cx="3366029" cy="16018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фактоидов">
  <p:cSld name="6 фактоидов">
    <p:spTree>
      <p:nvGrpSpPr>
        <p:cNvPr id="197" name="Shape 197"/>
        <p:cNvGrpSpPr/>
        <p:nvPr/>
      </p:nvGrpSpPr>
      <p:grpSpPr>
        <a:xfrm>
          <a:off x="0" y="0"/>
          <a:ext cx="0" cy="0"/>
          <a:chOff x="0" y="0"/>
          <a:chExt cx="0" cy="0"/>
        </a:xfrm>
      </p:grpSpPr>
      <p:sp>
        <p:nvSpPr>
          <p:cNvPr id="198" name="Google Shape;198;p28"/>
          <p:cNvSpPr txBox="1"/>
          <p:nvPr>
            <p:ph idx="1" type="body"/>
          </p:nvPr>
        </p:nvSpPr>
        <p:spPr>
          <a:xfrm>
            <a:off x="5345020" y="617220"/>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28"/>
          <p:cNvSpPr txBox="1"/>
          <p:nvPr>
            <p:ph idx="2" type="body"/>
          </p:nvPr>
        </p:nvSpPr>
        <p:spPr>
          <a:xfrm>
            <a:off x="5345020" y="1452769"/>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28"/>
          <p:cNvSpPr txBox="1"/>
          <p:nvPr>
            <p:ph idx="3" type="body"/>
          </p:nvPr>
        </p:nvSpPr>
        <p:spPr>
          <a:xfrm>
            <a:off x="8375766" y="617220"/>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28"/>
          <p:cNvSpPr txBox="1"/>
          <p:nvPr>
            <p:ph idx="4" type="body"/>
          </p:nvPr>
        </p:nvSpPr>
        <p:spPr>
          <a:xfrm>
            <a:off x="8375766" y="1452769"/>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28"/>
          <p:cNvSpPr txBox="1"/>
          <p:nvPr>
            <p:ph idx="5" type="body"/>
          </p:nvPr>
        </p:nvSpPr>
        <p:spPr>
          <a:xfrm>
            <a:off x="5345020" y="2293322"/>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8"/>
          <p:cNvSpPr txBox="1"/>
          <p:nvPr>
            <p:ph idx="6" type="body"/>
          </p:nvPr>
        </p:nvSpPr>
        <p:spPr>
          <a:xfrm>
            <a:off x="5345020" y="3128871"/>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28"/>
          <p:cNvSpPr txBox="1"/>
          <p:nvPr>
            <p:ph idx="7" type="body"/>
          </p:nvPr>
        </p:nvSpPr>
        <p:spPr>
          <a:xfrm>
            <a:off x="8375766" y="2293322"/>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28"/>
          <p:cNvSpPr txBox="1"/>
          <p:nvPr>
            <p:ph idx="8" type="body"/>
          </p:nvPr>
        </p:nvSpPr>
        <p:spPr>
          <a:xfrm>
            <a:off x="8375766" y="3128872"/>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28"/>
          <p:cNvSpPr txBox="1"/>
          <p:nvPr>
            <p:ph idx="9" type="body"/>
          </p:nvPr>
        </p:nvSpPr>
        <p:spPr>
          <a:xfrm>
            <a:off x="5345020" y="3971489"/>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28"/>
          <p:cNvSpPr txBox="1"/>
          <p:nvPr>
            <p:ph idx="13" type="body"/>
          </p:nvPr>
        </p:nvSpPr>
        <p:spPr>
          <a:xfrm>
            <a:off x="5345020" y="4807039"/>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28"/>
          <p:cNvSpPr txBox="1"/>
          <p:nvPr>
            <p:ph idx="14" type="body"/>
          </p:nvPr>
        </p:nvSpPr>
        <p:spPr>
          <a:xfrm>
            <a:off x="8375766" y="3971489"/>
            <a:ext cx="2484000"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8"/>
          <p:cNvSpPr txBox="1"/>
          <p:nvPr>
            <p:ph idx="15" type="body"/>
          </p:nvPr>
        </p:nvSpPr>
        <p:spPr>
          <a:xfrm>
            <a:off x="8375766" y="4807039"/>
            <a:ext cx="2484000" cy="59785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28"/>
          <p:cNvSpPr txBox="1"/>
          <p:nvPr>
            <p:ph idx="16" type="body"/>
          </p:nvPr>
        </p:nvSpPr>
        <p:spPr>
          <a:xfrm>
            <a:off x="671513" y="2496201"/>
            <a:ext cx="3384000" cy="111056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17500" lvl="1" marL="914400" algn="l">
              <a:lnSpc>
                <a:spcPct val="110000"/>
              </a:lnSpc>
              <a:spcBef>
                <a:spcPts val="500"/>
              </a:spcBef>
              <a:spcAft>
                <a:spcPts val="0"/>
              </a:spcAft>
              <a:buSzPts val="14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8"/>
          <p:cNvSpPr txBox="1"/>
          <p:nvPr>
            <p:ph type="title"/>
          </p:nvPr>
        </p:nvSpPr>
        <p:spPr>
          <a:xfrm>
            <a:off x="677334" y="692150"/>
            <a:ext cx="3366029" cy="1601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28"/>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фактоидов">
  <p:cSld name="9 фактоидов">
    <p:spTree>
      <p:nvGrpSpPr>
        <p:cNvPr id="213" name="Shape 213"/>
        <p:cNvGrpSpPr/>
        <p:nvPr/>
      </p:nvGrpSpPr>
      <p:grpSpPr>
        <a:xfrm>
          <a:off x="0" y="0"/>
          <a:ext cx="0" cy="0"/>
          <a:chOff x="0" y="0"/>
          <a:chExt cx="0" cy="0"/>
        </a:xfrm>
      </p:grpSpPr>
      <p:sp>
        <p:nvSpPr>
          <p:cNvPr id="214" name="Google Shape;214;p29"/>
          <p:cNvSpPr txBox="1"/>
          <p:nvPr>
            <p:ph idx="1" type="body"/>
          </p:nvPr>
        </p:nvSpPr>
        <p:spPr>
          <a:xfrm>
            <a:off x="5342973" y="621775"/>
            <a:ext cx="1764000" cy="806453"/>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9"/>
          <p:cNvSpPr txBox="1"/>
          <p:nvPr>
            <p:ph idx="2" type="body"/>
          </p:nvPr>
        </p:nvSpPr>
        <p:spPr>
          <a:xfrm>
            <a:off x="5342973" y="143976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9"/>
          <p:cNvSpPr txBox="1"/>
          <p:nvPr>
            <p:ph idx="3" type="body"/>
          </p:nvPr>
        </p:nvSpPr>
        <p:spPr>
          <a:xfrm>
            <a:off x="7395993" y="621775"/>
            <a:ext cx="1764000" cy="806453"/>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29"/>
          <p:cNvSpPr txBox="1"/>
          <p:nvPr>
            <p:ph idx="4" type="body"/>
          </p:nvPr>
        </p:nvSpPr>
        <p:spPr>
          <a:xfrm>
            <a:off x="7395993" y="143976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29"/>
          <p:cNvSpPr txBox="1"/>
          <p:nvPr>
            <p:ph idx="5" type="body"/>
          </p:nvPr>
        </p:nvSpPr>
        <p:spPr>
          <a:xfrm>
            <a:off x="9445338" y="621775"/>
            <a:ext cx="1764000" cy="806453"/>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29"/>
          <p:cNvSpPr txBox="1"/>
          <p:nvPr>
            <p:ph idx="6" type="body"/>
          </p:nvPr>
        </p:nvSpPr>
        <p:spPr>
          <a:xfrm>
            <a:off x="9445338" y="143976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29"/>
          <p:cNvSpPr txBox="1"/>
          <p:nvPr>
            <p:ph idx="7" type="body"/>
          </p:nvPr>
        </p:nvSpPr>
        <p:spPr>
          <a:xfrm>
            <a:off x="5342973" y="2524164"/>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29"/>
          <p:cNvSpPr txBox="1"/>
          <p:nvPr>
            <p:ph idx="8" type="body"/>
          </p:nvPr>
        </p:nvSpPr>
        <p:spPr>
          <a:xfrm>
            <a:off x="5342973" y="333580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29"/>
          <p:cNvSpPr txBox="1"/>
          <p:nvPr>
            <p:ph idx="9" type="body"/>
          </p:nvPr>
        </p:nvSpPr>
        <p:spPr>
          <a:xfrm>
            <a:off x="7399668" y="2524164"/>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29"/>
          <p:cNvSpPr txBox="1"/>
          <p:nvPr>
            <p:ph idx="13" type="body"/>
          </p:nvPr>
        </p:nvSpPr>
        <p:spPr>
          <a:xfrm>
            <a:off x="7399668" y="333580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29"/>
          <p:cNvSpPr txBox="1"/>
          <p:nvPr>
            <p:ph idx="14" type="body"/>
          </p:nvPr>
        </p:nvSpPr>
        <p:spPr>
          <a:xfrm>
            <a:off x="9452688" y="2524164"/>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29"/>
          <p:cNvSpPr txBox="1"/>
          <p:nvPr>
            <p:ph idx="15" type="body"/>
          </p:nvPr>
        </p:nvSpPr>
        <p:spPr>
          <a:xfrm>
            <a:off x="9452688" y="3335807"/>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29"/>
          <p:cNvSpPr txBox="1"/>
          <p:nvPr>
            <p:ph idx="16" type="body"/>
          </p:nvPr>
        </p:nvSpPr>
        <p:spPr>
          <a:xfrm>
            <a:off x="5342973" y="4348797"/>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9"/>
          <p:cNvSpPr txBox="1"/>
          <p:nvPr>
            <p:ph idx="17" type="body"/>
          </p:nvPr>
        </p:nvSpPr>
        <p:spPr>
          <a:xfrm>
            <a:off x="5342973" y="5157265"/>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29"/>
          <p:cNvSpPr txBox="1"/>
          <p:nvPr>
            <p:ph idx="18" type="body"/>
          </p:nvPr>
        </p:nvSpPr>
        <p:spPr>
          <a:xfrm>
            <a:off x="7395993" y="4348797"/>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29"/>
          <p:cNvSpPr txBox="1"/>
          <p:nvPr>
            <p:ph idx="19" type="body"/>
          </p:nvPr>
        </p:nvSpPr>
        <p:spPr>
          <a:xfrm>
            <a:off x="7395993" y="5157265"/>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29"/>
          <p:cNvSpPr txBox="1"/>
          <p:nvPr>
            <p:ph idx="20" type="body"/>
          </p:nvPr>
        </p:nvSpPr>
        <p:spPr>
          <a:xfrm>
            <a:off x="9445338" y="4348797"/>
            <a:ext cx="1764000" cy="79638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29"/>
          <p:cNvSpPr txBox="1"/>
          <p:nvPr>
            <p:ph idx="21" type="body"/>
          </p:nvPr>
        </p:nvSpPr>
        <p:spPr>
          <a:xfrm>
            <a:off x="9445338" y="5157265"/>
            <a:ext cx="1764000" cy="60112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29"/>
          <p:cNvSpPr txBox="1"/>
          <p:nvPr>
            <p:ph idx="22" type="body"/>
          </p:nvPr>
        </p:nvSpPr>
        <p:spPr>
          <a:xfrm>
            <a:off x="671513" y="2487267"/>
            <a:ext cx="3384000" cy="111056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17500" lvl="1" marL="914400" algn="l">
              <a:lnSpc>
                <a:spcPct val="110000"/>
              </a:lnSpc>
              <a:spcBef>
                <a:spcPts val="500"/>
              </a:spcBef>
              <a:spcAft>
                <a:spcPts val="0"/>
              </a:spcAft>
              <a:buSzPts val="14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29"/>
          <p:cNvSpPr txBox="1"/>
          <p:nvPr>
            <p:ph type="title"/>
          </p:nvPr>
        </p:nvSpPr>
        <p:spPr>
          <a:xfrm>
            <a:off x="677334" y="692150"/>
            <a:ext cx="3366029" cy="1601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29"/>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фактоидов">
  <p:cSld name="8 фактоидов">
    <p:spTree>
      <p:nvGrpSpPr>
        <p:cNvPr id="235" name="Shape 235"/>
        <p:cNvGrpSpPr/>
        <p:nvPr/>
      </p:nvGrpSpPr>
      <p:grpSpPr>
        <a:xfrm>
          <a:off x="0" y="0"/>
          <a:ext cx="0" cy="0"/>
          <a:chOff x="0" y="0"/>
          <a:chExt cx="0" cy="0"/>
        </a:xfrm>
      </p:grpSpPr>
      <p:sp>
        <p:nvSpPr>
          <p:cNvPr id="236" name="Google Shape;236;p30"/>
          <p:cNvSpPr txBox="1"/>
          <p:nvPr>
            <p:ph idx="1" type="body"/>
          </p:nvPr>
        </p:nvSpPr>
        <p:spPr>
          <a:xfrm>
            <a:off x="671513" y="2052229"/>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 name="Google Shape;237;p30"/>
          <p:cNvSpPr txBox="1"/>
          <p:nvPr>
            <p:ph idx="2" type="body"/>
          </p:nvPr>
        </p:nvSpPr>
        <p:spPr>
          <a:xfrm>
            <a:off x="671513" y="2947811"/>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30"/>
          <p:cNvSpPr txBox="1"/>
          <p:nvPr>
            <p:ph idx="3" type="body"/>
          </p:nvPr>
        </p:nvSpPr>
        <p:spPr>
          <a:xfrm>
            <a:off x="3433450" y="2052229"/>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30"/>
          <p:cNvSpPr txBox="1"/>
          <p:nvPr>
            <p:ph idx="4" type="body"/>
          </p:nvPr>
        </p:nvSpPr>
        <p:spPr>
          <a:xfrm>
            <a:off x="3433450" y="2947811"/>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30"/>
          <p:cNvSpPr txBox="1"/>
          <p:nvPr>
            <p:ph idx="5" type="body"/>
          </p:nvPr>
        </p:nvSpPr>
        <p:spPr>
          <a:xfrm>
            <a:off x="6195388" y="2052229"/>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30"/>
          <p:cNvSpPr txBox="1"/>
          <p:nvPr>
            <p:ph idx="6" type="body"/>
          </p:nvPr>
        </p:nvSpPr>
        <p:spPr>
          <a:xfrm>
            <a:off x="6195388" y="2947811"/>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30"/>
          <p:cNvSpPr txBox="1"/>
          <p:nvPr>
            <p:ph idx="7" type="body"/>
          </p:nvPr>
        </p:nvSpPr>
        <p:spPr>
          <a:xfrm>
            <a:off x="8957326" y="2052229"/>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30"/>
          <p:cNvSpPr txBox="1"/>
          <p:nvPr>
            <p:ph idx="8" type="body"/>
          </p:nvPr>
        </p:nvSpPr>
        <p:spPr>
          <a:xfrm>
            <a:off x="8957326" y="2947811"/>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30"/>
          <p:cNvSpPr txBox="1"/>
          <p:nvPr>
            <p:ph idx="9" type="body"/>
          </p:nvPr>
        </p:nvSpPr>
        <p:spPr>
          <a:xfrm>
            <a:off x="671513" y="4142061"/>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30"/>
          <p:cNvSpPr txBox="1"/>
          <p:nvPr>
            <p:ph idx="13" type="body"/>
          </p:nvPr>
        </p:nvSpPr>
        <p:spPr>
          <a:xfrm>
            <a:off x="671513" y="5031926"/>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30"/>
          <p:cNvSpPr txBox="1"/>
          <p:nvPr>
            <p:ph idx="14" type="body"/>
          </p:nvPr>
        </p:nvSpPr>
        <p:spPr>
          <a:xfrm>
            <a:off x="3433450" y="4142061"/>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30"/>
          <p:cNvSpPr txBox="1"/>
          <p:nvPr>
            <p:ph idx="15" type="body"/>
          </p:nvPr>
        </p:nvSpPr>
        <p:spPr>
          <a:xfrm>
            <a:off x="3433450" y="5031926"/>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30"/>
          <p:cNvSpPr txBox="1"/>
          <p:nvPr>
            <p:ph idx="16" type="body"/>
          </p:nvPr>
        </p:nvSpPr>
        <p:spPr>
          <a:xfrm>
            <a:off x="6195388" y="4142061"/>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30"/>
          <p:cNvSpPr txBox="1"/>
          <p:nvPr>
            <p:ph idx="17" type="body"/>
          </p:nvPr>
        </p:nvSpPr>
        <p:spPr>
          <a:xfrm>
            <a:off x="6195388" y="5031926"/>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30"/>
          <p:cNvSpPr txBox="1"/>
          <p:nvPr>
            <p:ph idx="18" type="body"/>
          </p:nvPr>
        </p:nvSpPr>
        <p:spPr>
          <a:xfrm>
            <a:off x="8957326" y="4142061"/>
            <a:ext cx="2575861" cy="760412"/>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5400"/>
              <a:buNone/>
              <a:defRPr sz="54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30"/>
          <p:cNvSpPr txBox="1"/>
          <p:nvPr>
            <p:ph idx="19" type="body"/>
          </p:nvPr>
        </p:nvSpPr>
        <p:spPr>
          <a:xfrm>
            <a:off x="8957326" y="5031926"/>
            <a:ext cx="2575861" cy="628404"/>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6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30"/>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30"/>
          <p:cNvSpPr txBox="1"/>
          <p:nvPr>
            <p:ph type="title"/>
          </p:nvPr>
        </p:nvSpPr>
        <p:spPr>
          <a:xfrm>
            <a:off x="677334" y="692150"/>
            <a:ext cx="10868554" cy="62840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одержание">
  <p:cSld name="Содержание">
    <p:spTree>
      <p:nvGrpSpPr>
        <p:cNvPr id="65" name="Shape 65"/>
        <p:cNvGrpSpPr/>
        <p:nvPr/>
      </p:nvGrpSpPr>
      <p:grpSpPr>
        <a:xfrm>
          <a:off x="0" y="0"/>
          <a:ext cx="0" cy="0"/>
          <a:chOff x="0" y="0"/>
          <a:chExt cx="0" cy="0"/>
        </a:xfrm>
      </p:grpSpPr>
      <p:sp>
        <p:nvSpPr>
          <p:cNvPr id="66" name="Google Shape;66;p4"/>
          <p:cNvSpPr txBox="1"/>
          <p:nvPr>
            <p:ph type="title"/>
          </p:nvPr>
        </p:nvSpPr>
        <p:spPr>
          <a:xfrm>
            <a:off x="677334" y="692150"/>
            <a:ext cx="2681816"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
          <p:cNvSpPr txBox="1"/>
          <p:nvPr>
            <p:ph idx="1" type="body"/>
          </p:nvPr>
        </p:nvSpPr>
        <p:spPr>
          <a:xfrm>
            <a:off x="4043363" y="692150"/>
            <a:ext cx="7489825" cy="5508625"/>
          </a:xfrm>
          <a:prstGeom prst="rect">
            <a:avLst/>
          </a:prstGeom>
          <a:noFill/>
          <a:ln>
            <a:noFill/>
          </a:ln>
        </p:spPr>
        <p:txBody>
          <a:bodyPr anchorCtr="0" anchor="t" bIns="0" lIns="0" spcFirstLastPara="1" rIns="0" wrap="square" tIns="0">
            <a:normAutofit/>
          </a:bodyPr>
          <a:lstStyle>
            <a:lvl1pPr indent="-381000" lvl="0" marL="457200" algn="l">
              <a:lnSpc>
                <a:spcPct val="110000"/>
              </a:lnSpc>
              <a:spcBef>
                <a:spcPts val="1000"/>
              </a:spcBef>
              <a:spcAft>
                <a:spcPts val="0"/>
              </a:spcAft>
              <a:buClr>
                <a:schemeClr val="dk1"/>
              </a:buClr>
              <a:buSzPts val="2400"/>
              <a:buFont typeface="Play"/>
              <a:buAutoNum type="arabicPeriod"/>
              <a:defRPr sz="2400">
                <a:solidFill>
                  <a:schemeClr val="dk1"/>
                </a:solidFill>
                <a:latin typeface="Play"/>
                <a:ea typeface="Play"/>
                <a:cs typeface="Play"/>
                <a:sym typeface="Play"/>
              </a:defRPr>
            </a:lvl1pPr>
            <a:lvl2pPr indent="-317500" lvl="1" marL="914400" algn="l">
              <a:lnSpc>
                <a:spcPct val="110000"/>
              </a:lnSpc>
              <a:spcBef>
                <a:spcPts val="500"/>
              </a:spcBef>
              <a:spcAft>
                <a:spcPts val="0"/>
              </a:spcAft>
              <a:buSzPts val="1400"/>
              <a:buChar char="•"/>
              <a:defRPr>
                <a:solidFill>
                  <a:schemeClr val="dk1"/>
                </a:solidFill>
              </a:defRPr>
            </a:lvl2pPr>
            <a:lvl3pPr indent="-304800" lvl="2" marL="1371600" algn="l">
              <a:lnSpc>
                <a:spcPct val="110000"/>
              </a:lnSpc>
              <a:spcBef>
                <a:spcPts val="500"/>
              </a:spcBef>
              <a:spcAft>
                <a:spcPts val="0"/>
              </a:spcAft>
              <a:buClr>
                <a:schemeClr val="dk1"/>
              </a:buClr>
              <a:buSzPts val="12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4"/>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Мокап телефона (android) ">
  <p:cSld name="Мокап телефона (android) ">
    <p:spTree>
      <p:nvGrpSpPr>
        <p:cNvPr id="254" name="Shape 254"/>
        <p:cNvGrpSpPr/>
        <p:nvPr/>
      </p:nvGrpSpPr>
      <p:grpSpPr>
        <a:xfrm>
          <a:off x="0" y="0"/>
          <a:ext cx="0" cy="0"/>
          <a:chOff x="0" y="0"/>
          <a:chExt cx="0" cy="0"/>
        </a:xfrm>
      </p:grpSpPr>
      <p:pic>
        <p:nvPicPr>
          <p:cNvPr id="255" name="Google Shape;255;p31"/>
          <p:cNvPicPr preferRelativeResize="0"/>
          <p:nvPr/>
        </p:nvPicPr>
        <p:blipFill rotWithShape="1">
          <a:blip r:embed="rId2">
            <a:alphaModFix/>
          </a:blip>
          <a:srcRect b="0" l="0" r="0" t="0"/>
          <a:stretch/>
        </p:blipFill>
        <p:spPr>
          <a:xfrm>
            <a:off x="7628440" y="692150"/>
            <a:ext cx="2655710" cy="5508625"/>
          </a:xfrm>
          <a:prstGeom prst="rect">
            <a:avLst/>
          </a:prstGeom>
          <a:noFill/>
          <a:ln>
            <a:noFill/>
          </a:ln>
        </p:spPr>
      </p:pic>
      <p:sp>
        <p:nvSpPr>
          <p:cNvPr id="256" name="Google Shape;256;p31"/>
          <p:cNvSpPr/>
          <p:nvPr>
            <p:ph idx="2" type="pic"/>
          </p:nvPr>
        </p:nvSpPr>
        <p:spPr>
          <a:xfrm>
            <a:off x="7767579" y="1009595"/>
            <a:ext cx="2389452" cy="5034018"/>
          </a:xfrm>
          <a:prstGeom prst="roundRect">
            <a:avLst>
              <a:gd fmla="val 8068" name="adj"/>
            </a:avLst>
          </a:prstGeom>
          <a:solidFill>
            <a:schemeClr val="accent1"/>
          </a:solidFill>
          <a:ln cap="flat" cmpd="sng" w="12700">
            <a:solidFill>
              <a:schemeClr val="dk1"/>
            </a:solidFill>
            <a:prstDash val="solid"/>
            <a:round/>
            <a:headEnd len="sm" w="sm" type="none"/>
            <a:tailEnd len="sm" w="sm" type="none"/>
          </a:ln>
        </p:spPr>
      </p:sp>
      <p:sp>
        <p:nvSpPr>
          <p:cNvPr id="257" name="Google Shape;257;p31"/>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31"/>
          <p:cNvSpPr txBox="1"/>
          <p:nvPr>
            <p:ph idx="1" type="body"/>
          </p:nvPr>
        </p:nvSpPr>
        <p:spPr>
          <a:xfrm>
            <a:off x="671514" y="2055970"/>
            <a:ext cx="541866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1"/>
          <p:cNvSpPr txBox="1"/>
          <p:nvPr>
            <p:ph type="title"/>
          </p:nvPr>
        </p:nvSpPr>
        <p:spPr>
          <a:xfrm>
            <a:off x="677334" y="692150"/>
            <a:ext cx="541866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мокапа телефона (1 android)">
  <p:cSld name="Два мокапа телефона (1 android)">
    <p:spTree>
      <p:nvGrpSpPr>
        <p:cNvPr id="260" name="Shape 260"/>
        <p:cNvGrpSpPr/>
        <p:nvPr/>
      </p:nvGrpSpPr>
      <p:grpSpPr>
        <a:xfrm>
          <a:off x="0" y="0"/>
          <a:ext cx="0" cy="0"/>
          <a:chOff x="0" y="0"/>
          <a:chExt cx="0" cy="0"/>
        </a:xfrm>
      </p:grpSpPr>
      <p:sp>
        <p:nvSpPr>
          <p:cNvPr id="261" name="Google Shape;261;p32"/>
          <p:cNvSpPr txBox="1"/>
          <p:nvPr>
            <p:ph idx="1" type="body"/>
          </p:nvPr>
        </p:nvSpPr>
        <p:spPr>
          <a:xfrm>
            <a:off x="671514" y="2055970"/>
            <a:ext cx="466301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32"/>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32"/>
          <p:cNvSpPr txBox="1"/>
          <p:nvPr>
            <p:ph type="title"/>
          </p:nvPr>
        </p:nvSpPr>
        <p:spPr>
          <a:xfrm>
            <a:off x="677334" y="692150"/>
            <a:ext cx="466301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4" name="Google Shape;264;p32"/>
          <p:cNvPicPr preferRelativeResize="0"/>
          <p:nvPr/>
        </p:nvPicPr>
        <p:blipFill rotWithShape="1">
          <a:blip r:embed="rId2">
            <a:alphaModFix/>
          </a:blip>
          <a:srcRect b="0" l="0" r="0" t="0"/>
          <a:stretch/>
        </p:blipFill>
        <p:spPr>
          <a:xfrm>
            <a:off x="8918754" y="692150"/>
            <a:ext cx="2655710" cy="5508625"/>
          </a:xfrm>
          <a:prstGeom prst="rect">
            <a:avLst/>
          </a:prstGeom>
          <a:noFill/>
          <a:ln cap="flat" cmpd="sng" w="9525">
            <a:solidFill>
              <a:schemeClr val="lt1"/>
            </a:solidFill>
            <a:prstDash val="solid"/>
            <a:round/>
            <a:headEnd len="sm" w="sm" type="none"/>
            <a:tailEnd len="sm" w="sm" type="none"/>
          </a:ln>
        </p:spPr>
      </p:pic>
      <p:sp>
        <p:nvSpPr>
          <p:cNvPr id="265" name="Google Shape;265;p32"/>
          <p:cNvSpPr/>
          <p:nvPr>
            <p:ph idx="2" type="pic"/>
          </p:nvPr>
        </p:nvSpPr>
        <p:spPr>
          <a:xfrm>
            <a:off x="9057893" y="1009595"/>
            <a:ext cx="2389452" cy="5034018"/>
          </a:xfrm>
          <a:prstGeom prst="roundRect">
            <a:avLst>
              <a:gd fmla="val 8068" name="adj"/>
            </a:avLst>
          </a:prstGeom>
          <a:solidFill>
            <a:schemeClr val="accent1"/>
          </a:solidFill>
          <a:ln cap="flat" cmpd="sng" w="12700">
            <a:solidFill>
              <a:schemeClr val="dk1"/>
            </a:solidFill>
            <a:prstDash val="solid"/>
            <a:round/>
            <a:headEnd len="sm" w="sm" type="none"/>
            <a:tailEnd len="sm" w="sm" type="none"/>
          </a:ln>
        </p:spPr>
      </p:sp>
      <p:pic>
        <p:nvPicPr>
          <p:cNvPr id="266" name="Google Shape;266;p32"/>
          <p:cNvPicPr preferRelativeResize="0"/>
          <p:nvPr/>
        </p:nvPicPr>
        <p:blipFill rotWithShape="1">
          <a:blip r:embed="rId2">
            <a:alphaModFix/>
          </a:blip>
          <a:srcRect b="0" l="0" r="0" t="0"/>
          <a:stretch/>
        </p:blipFill>
        <p:spPr>
          <a:xfrm>
            <a:off x="6204129" y="692150"/>
            <a:ext cx="2655710" cy="5508625"/>
          </a:xfrm>
          <a:prstGeom prst="rect">
            <a:avLst/>
          </a:prstGeom>
          <a:noFill/>
          <a:ln>
            <a:noFill/>
          </a:ln>
        </p:spPr>
      </p:pic>
      <p:sp>
        <p:nvSpPr>
          <p:cNvPr id="267" name="Google Shape;267;p32"/>
          <p:cNvSpPr/>
          <p:nvPr>
            <p:ph idx="3" type="pic"/>
          </p:nvPr>
        </p:nvSpPr>
        <p:spPr>
          <a:xfrm>
            <a:off x="6343268" y="1009595"/>
            <a:ext cx="2389452" cy="5034018"/>
          </a:xfrm>
          <a:prstGeom prst="roundRect">
            <a:avLst>
              <a:gd fmla="val 8068" name="adj"/>
            </a:avLst>
          </a:prstGeom>
          <a:solidFill>
            <a:schemeClr val="accent1"/>
          </a:solidFill>
          <a:ln cap="flat" cmpd="sng" w="12700">
            <a:solidFill>
              <a:schemeClr val="dk1"/>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мокапа телефона (2 android) ">
  <p:cSld name="Два мокапа телефона (2 android) ">
    <p:spTree>
      <p:nvGrpSpPr>
        <p:cNvPr id="268" name="Shape 268"/>
        <p:cNvGrpSpPr/>
        <p:nvPr/>
      </p:nvGrpSpPr>
      <p:grpSpPr>
        <a:xfrm>
          <a:off x="0" y="0"/>
          <a:ext cx="0" cy="0"/>
          <a:chOff x="0" y="0"/>
          <a:chExt cx="0" cy="0"/>
        </a:xfrm>
      </p:grpSpPr>
      <p:sp>
        <p:nvSpPr>
          <p:cNvPr id="269" name="Google Shape;269;p33"/>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33"/>
          <p:cNvSpPr txBox="1"/>
          <p:nvPr>
            <p:ph idx="1" type="body"/>
          </p:nvPr>
        </p:nvSpPr>
        <p:spPr>
          <a:xfrm>
            <a:off x="6850065" y="2055970"/>
            <a:ext cx="466301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33"/>
          <p:cNvSpPr txBox="1"/>
          <p:nvPr>
            <p:ph type="title"/>
          </p:nvPr>
        </p:nvSpPr>
        <p:spPr>
          <a:xfrm>
            <a:off x="6855885" y="692150"/>
            <a:ext cx="466301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2" name="Google Shape;272;p33"/>
          <p:cNvPicPr preferRelativeResize="0"/>
          <p:nvPr/>
        </p:nvPicPr>
        <p:blipFill rotWithShape="1">
          <a:blip r:embed="rId2">
            <a:alphaModFix/>
          </a:blip>
          <a:srcRect b="0" l="0" r="0" t="0"/>
          <a:stretch/>
        </p:blipFill>
        <p:spPr>
          <a:xfrm>
            <a:off x="3330574" y="692150"/>
            <a:ext cx="2655710" cy="5508625"/>
          </a:xfrm>
          <a:prstGeom prst="rect">
            <a:avLst/>
          </a:prstGeom>
          <a:noFill/>
          <a:ln>
            <a:noFill/>
          </a:ln>
        </p:spPr>
      </p:pic>
      <p:sp>
        <p:nvSpPr>
          <p:cNvPr id="273" name="Google Shape;273;p33"/>
          <p:cNvSpPr/>
          <p:nvPr>
            <p:ph idx="2" type="pic"/>
          </p:nvPr>
        </p:nvSpPr>
        <p:spPr>
          <a:xfrm>
            <a:off x="3469713" y="1009595"/>
            <a:ext cx="2389452" cy="5034018"/>
          </a:xfrm>
          <a:prstGeom prst="roundRect">
            <a:avLst>
              <a:gd fmla="val 8068" name="adj"/>
            </a:avLst>
          </a:prstGeom>
          <a:solidFill>
            <a:schemeClr val="accent1"/>
          </a:solidFill>
          <a:ln cap="flat" cmpd="sng" w="12700">
            <a:solidFill>
              <a:schemeClr val="dk1"/>
            </a:solidFill>
            <a:prstDash val="solid"/>
            <a:round/>
            <a:headEnd len="sm" w="sm" type="none"/>
            <a:tailEnd len="sm" w="sm" type="none"/>
          </a:ln>
        </p:spPr>
      </p:sp>
      <p:pic>
        <p:nvPicPr>
          <p:cNvPr id="274" name="Google Shape;274;p33"/>
          <p:cNvPicPr preferRelativeResize="0"/>
          <p:nvPr/>
        </p:nvPicPr>
        <p:blipFill rotWithShape="1">
          <a:blip r:embed="rId2">
            <a:alphaModFix/>
          </a:blip>
          <a:srcRect b="0" l="0" r="0" t="0"/>
          <a:stretch/>
        </p:blipFill>
        <p:spPr>
          <a:xfrm>
            <a:off x="615949" y="692150"/>
            <a:ext cx="2655710" cy="5508625"/>
          </a:xfrm>
          <a:prstGeom prst="rect">
            <a:avLst/>
          </a:prstGeom>
          <a:noFill/>
          <a:ln>
            <a:noFill/>
          </a:ln>
        </p:spPr>
      </p:pic>
      <p:sp>
        <p:nvSpPr>
          <p:cNvPr id="275" name="Google Shape;275;p33"/>
          <p:cNvSpPr/>
          <p:nvPr>
            <p:ph idx="3" type="pic"/>
          </p:nvPr>
        </p:nvSpPr>
        <p:spPr>
          <a:xfrm>
            <a:off x="755088" y="1009595"/>
            <a:ext cx="2389452" cy="5034018"/>
          </a:xfrm>
          <a:prstGeom prst="roundRect">
            <a:avLst>
              <a:gd fmla="val 8068" name="adj"/>
            </a:avLst>
          </a:prstGeom>
          <a:solidFill>
            <a:schemeClr val="accent1"/>
          </a:solidFill>
          <a:ln cap="flat" cmpd="sng" w="12700">
            <a:solidFill>
              <a:schemeClr val="dk1"/>
            </a:solidFill>
            <a:prstDash val="solid"/>
            <a:round/>
            <a:headEnd len="sm" w="sm" type="none"/>
            <a:tailEnd len="sm" w="sm" type="none"/>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Увеличенный мокап телефона (android) ">
  <p:cSld name="Увеличенный мокап телефона (android) ">
    <p:spTree>
      <p:nvGrpSpPr>
        <p:cNvPr id="276" name="Shape 276"/>
        <p:cNvGrpSpPr/>
        <p:nvPr/>
      </p:nvGrpSpPr>
      <p:grpSpPr>
        <a:xfrm>
          <a:off x="0" y="0"/>
          <a:ext cx="0" cy="0"/>
          <a:chOff x="0" y="0"/>
          <a:chExt cx="0" cy="0"/>
        </a:xfrm>
      </p:grpSpPr>
      <p:pic>
        <p:nvPicPr>
          <p:cNvPr id="277" name="Google Shape;277;p34"/>
          <p:cNvPicPr preferRelativeResize="0"/>
          <p:nvPr/>
        </p:nvPicPr>
        <p:blipFill rotWithShape="1">
          <a:blip r:embed="rId2">
            <a:alphaModFix/>
          </a:blip>
          <a:srcRect b="0" l="0" r="0" t="0"/>
          <a:stretch/>
        </p:blipFill>
        <p:spPr>
          <a:xfrm>
            <a:off x="7071106" y="692150"/>
            <a:ext cx="3863416" cy="8013719"/>
          </a:xfrm>
          <a:prstGeom prst="rect">
            <a:avLst/>
          </a:prstGeom>
          <a:noFill/>
          <a:ln>
            <a:noFill/>
          </a:ln>
        </p:spPr>
      </p:pic>
      <p:sp>
        <p:nvSpPr>
          <p:cNvPr id="278" name="Google Shape;278;p34"/>
          <p:cNvSpPr/>
          <p:nvPr>
            <p:ph idx="2" type="pic"/>
          </p:nvPr>
        </p:nvSpPr>
        <p:spPr>
          <a:xfrm>
            <a:off x="7274309" y="1170527"/>
            <a:ext cx="3457422" cy="7345452"/>
          </a:xfrm>
          <a:prstGeom prst="roundRect">
            <a:avLst>
              <a:gd fmla="val 6986" name="adj"/>
            </a:avLst>
          </a:prstGeom>
          <a:solidFill>
            <a:schemeClr val="accent1"/>
          </a:solidFill>
          <a:ln cap="flat" cmpd="sng" w="12700">
            <a:solidFill>
              <a:schemeClr val="dk1"/>
            </a:solidFill>
            <a:prstDash val="solid"/>
            <a:round/>
            <a:headEnd len="sm" w="sm" type="none"/>
            <a:tailEnd len="sm" w="sm" type="none"/>
          </a:ln>
        </p:spPr>
      </p:sp>
      <p:sp>
        <p:nvSpPr>
          <p:cNvPr id="279" name="Google Shape;279;p34"/>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34"/>
          <p:cNvSpPr txBox="1"/>
          <p:nvPr>
            <p:ph idx="1" type="body"/>
          </p:nvPr>
        </p:nvSpPr>
        <p:spPr>
          <a:xfrm>
            <a:off x="671514" y="2055970"/>
            <a:ext cx="542448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34"/>
          <p:cNvSpPr txBox="1"/>
          <p:nvPr>
            <p:ph type="title"/>
          </p:nvPr>
        </p:nvSpPr>
        <p:spPr>
          <a:xfrm>
            <a:off x="677334" y="692150"/>
            <a:ext cx="542448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мокапа телефона (1)">
  <p:cSld name="Два мокапа телефона (1)">
    <p:spTree>
      <p:nvGrpSpPr>
        <p:cNvPr id="282" name="Shape 282"/>
        <p:cNvGrpSpPr/>
        <p:nvPr/>
      </p:nvGrpSpPr>
      <p:grpSpPr>
        <a:xfrm>
          <a:off x="0" y="0"/>
          <a:ext cx="0" cy="0"/>
          <a:chOff x="0" y="0"/>
          <a:chExt cx="0" cy="0"/>
        </a:xfrm>
      </p:grpSpPr>
      <p:sp>
        <p:nvSpPr>
          <p:cNvPr id="283" name="Google Shape;283;p35"/>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35"/>
          <p:cNvSpPr txBox="1"/>
          <p:nvPr>
            <p:ph idx="1" type="body"/>
          </p:nvPr>
        </p:nvSpPr>
        <p:spPr>
          <a:xfrm>
            <a:off x="671514" y="2055970"/>
            <a:ext cx="466301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35"/>
          <p:cNvSpPr txBox="1"/>
          <p:nvPr>
            <p:ph type="title"/>
          </p:nvPr>
        </p:nvSpPr>
        <p:spPr>
          <a:xfrm>
            <a:off x="677334" y="692150"/>
            <a:ext cx="466301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86" name="Google Shape;286;p35"/>
          <p:cNvGrpSpPr/>
          <p:nvPr/>
        </p:nvGrpSpPr>
        <p:grpSpPr>
          <a:xfrm>
            <a:off x="8616940" y="452282"/>
            <a:ext cx="3169715" cy="5991381"/>
            <a:chOff x="7488229" y="591001"/>
            <a:chExt cx="2987144" cy="5646287"/>
          </a:xfrm>
        </p:grpSpPr>
        <p:sp>
          <p:nvSpPr>
            <p:cNvPr id="287" name="Google Shape;287;p35"/>
            <p:cNvSpPr/>
            <p:nvPr/>
          </p:nvSpPr>
          <p:spPr>
            <a:xfrm>
              <a:off x="7796469" y="917781"/>
              <a:ext cx="2370667" cy="5014561"/>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8" name="Google Shape;288;p35"/>
            <p:cNvPicPr preferRelativeResize="0"/>
            <p:nvPr/>
          </p:nvPicPr>
          <p:blipFill rotWithShape="1">
            <a:blip r:embed="rId2">
              <a:alphaModFix/>
            </a:blip>
            <a:srcRect b="0" l="0" r="0" t="0"/>
            <a:stretch/>
          </p:blipFill>
          <p:spPr>
            <a:xfrm>
              <a:off x="7488229" y="591001"/>
              <a:ext cx="2987144" cy="5646287"/>
            </a:xfrm>
            <a:prstGeom prst="rect">
              <a:avLst/>
            </a:prstGeom>
            <a:noFill/>
            <a:ln>
              <a:noFill/>
            </a:ln>
          </p:spPr>
        </p:pic>
      </p:grpSp>
      <p:sp>
        <p:nvSpPr>
          <p:cNvPr id="289" name="Google Shape;289;p35"/>
          <p:cNvSpPr/>
          <p:nvPr>
            <p:ph idx="2" type="pic"/>
          </p:nvPr>
        </p:nvSpPr>
        <p:spPr>
          <a:xfrm>
            <a:off x="8989031" y="795427"/>
            <a:ext cx="2428737" cy="5295377"/>
          </a:xfrm>
          <a:prstGeom prst="rect">
            <a:avLst/>
          </a:prstGeom>
          <a:solidFill>
            <a:schemeClr val="accent1"/>
          </a:solidFill>
          <a:ln cap="flat" cmpd="sng" w="9525">
            <a:solidFill>
              <a:schemeClr val="dk1"/>
            </a:solidFill>
            <a:prstDash val="solid"/>
            <a:round/>
            <a:headEnd len="sm" w="sm" type="none"/>
            <a:tailEnd len="sm" w="sm" type="none"/>
          </a:ln>
        </p:spPr>
      </p:sp>
      <p:grpSp>
        <p:nvGrpSpPr>
          <p:cNvPr id="290" name="Google Shape;290;p35"/>
          <p:cNvGrpSpPr/>
          <p:nvPr/>
        </p:nvGrpSpPr>
        <p:grpSpPr>
          <a:xfrm>
            <a:off x="5750197" y="452282"/>
            <a:ext cx="3169715" cy="5991381"/>
            <a:chOff x="7488230" y="591001"/>
            <a:chExt cx="2987144" cy="5646287"/>
          </a:xfrm>
        </p:grpSpPr>
        <p:sp>
          <p:nvSpPr>
            <p:cNvPr id="291" name="Google Shape;291;p35"/>
            <p:cNvSpPr/>
            <p:nvPr/>
          </p:nvSpPr>
          <p:spPr>
            <a:xfrm>
              <a:off x="7796469" y="917781"/>
              <a:ext cx="2370667" cy="5014561"/>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2" name="Google Shape;292;p35"/>
            <p:cNvPicPr preferRelativeResize="0"/>
            <p:nvPr/>
          </p:nvPicPr>
          <p:blipFill rotWithShape="1">
            <a:blip r:embed="rId2">
              <a:alphaModFix/>
            </a:blip>
            <a:srcRect b="0" l="0" r="0" t="0"/>
            <a:stretch/>
          </p:blipFill>
          <p:spPr>
            <a:xfrm>
              <a:off x="7488230" y="591001"/>
              <a:ext cx="2987144" cy="5646287"/>
            </a:xfrm>
            <a:prstGeom prst="rect">
              <a:avLst/>
            </a:prstGeom>
            <a:noFill/>
            <a:ln>
              <a:noFill/>
            </a:ln>
          </p:spPr>
        </p:pic>
      </p:grpSp>
      <p:sp>
        <p:nvSpPr>
          <p:cNvPr id="293" name="Google Shape;293;p35"/>
          <p:cNvSpPr/>
          <p:nvPr>
            <p:ph idx="3" type="pic"/>
          </p:nvPr>
        </p:nvSpPr>
        <p:spPr>
          <a:xfrm>
            <a:off x="6122287" y="795427"/>
            <a:ext cx="2428737" cy="5295377"/>
          </a:xfrm>
          <a:prstGeom prst="rect">
            <a:avLst/>
          </a:prstGeom>
          <a:solidFill>
            <a:schemeClr val="accent1"/>
          </a:solidFill>
          <a:ln cap="flat" cmpd="sng" w="9525">
            <a:solidFill>
              <a:schemeClr val="dk1"/>
            </a:solidFill>
            <a:prstDash val="solid"/>
            <a:round/>
            <a:headEnd len="sm" w="sm" type="none"/>
            <a:tailEnd len="sm" w="sm" type="none"/>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мокапа телефона (2)">
  <p:cSld name="Два мокапа телефона (2)">
    <p:spTree>
      <p:nvGrpSpPr>
        <p:cNvPr id="294" name="Shape 294"/>
        <p:cNvGrpSpPr/>
        <p:nvPr/>
      </p:nvGrpSpPr>
      <p:grpSpPr>
        <a:xfrm>
          <a:off x="0" y="0"/>
          <a:ext cx="0" cy="0"/>
          <a:chOff x="0" y="0"/>
          <a:chExt cx="0" cy="0"/>
        </a:xfrm>
      </p:grpSpPr>
      <p:sp>
        <p:nvSpPr>
          <p:cNvPr id="295" name="Google Shape;295;p36"/>
          <p:cNvSpPr/>
          <p:nvPr/>
        </p:nvSpPr>
        <p:spPr>
          <a:xfrm>
            <a:off x="3622719" y="799034"/>
            <a:ext cx="2515560" cy="5321045"/>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6" name="Google Shape;296;p36"/>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36"/>
          <p:cNvSpPr txBox="1"/>
          <p:nvPr>
            <p:ph idx="1" type="body"/>
          </p:nvPr>
        </p:nvSpPr>
        <p:spPr>
          <a:xfrm>
            <a:off x="6850065" y="2055970"/>
            <a:ext cx="466301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36"/>
          <p:cNvSpPr txBox="1"/>
          <p:nvPr>
            <p:ph type="title"/>
          </p:nvPr>
        </p:nvSpPr>
        <p:spPr>
          <a:xfrm>
            <a:off x="6855885" y="692150"/>
            <a:ext cx="466301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36"/>
          <p:cNvSpPr/>
          <p:nvPr>
            <p:ph idx="2" type="pic"/>
          </p:nvPr>
        </p:nvSpPr>
        <p:spPr>
          <a:xfrm>
            <a:off x="3667731" y="795427"/>
            <a:ext cx="2428737" cy="5295377"/>
          </a:xfrm>
          <a:prstGeom prst="rect">
            <a:avLst/>
          </a:prstGeom>
          <a:solidFill>
            <a:schemeClr val="accent1"/>
          </a:solidFill>
          <a:ln cap="flat" cmpd="sng" w="9525">
            <a:solidFill>
              <a:schemeClr val="dk1"/>
            </a:solidFill>
            <a:prstDash val="solid"/>
            <a:round/>
            <a:headEnd len="sm" w="sm" type="none"/>
            <a:tailEnd len="sm" w="sm" type="none"/>
          </a:ln>
        </p:spPr>
      </p:sp>
      <p:sp>
        <p:nvSpPr>
          <p:cNvPr id="300" name="Google Shape;300;p36"/>
          <p:cNvSpPr/>
          <p:nvPr/>
        </p:nvSpPr>
        <p:spPr>
          <a:xfrm>
            <a:off x="755975" y="799034"/>
            <a:ext cx="2515560" cy="5321045"/>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1" name="Google Shape;301;p36"/>
          <p:cNvSpPr/>
          <p:nvPr>
            <p:ph idx="3" type="pic"/>
          </p:nvPr>
        </p:nvSpPr>
        <p:spPr>
          <a:xfrm>
            <a:off x="800987" y="795427"/>
            <a:ext cx="2428737" cy="5295377"/>
          </a:xfrm>
          <a:prstGeom prst="rect">
            <a:avLst/>
          </a:prstGeom>
          <a:solidFill>
            <a:schemeClr val="accent1"/>
          </a:solidFill>
          <a:ln cap="flat" cmpd="sng" w="9525">
            <a:solidFill>
              <a:schemeClr val="dk1"/>
            </a:solidFill>
            <a:prstDash val="solid"/>
            <a:round/>
            <a:headEnd len="sm" w="sm" type="none"/>
            <a:tailEnd len="sm" w="sm" type="none"/>
          </a:ln>
        </p:spPr>
      </p:sp>
      <p:pic>
        <p:nvPicPr>
          <p:cNvPr id="302" name="Google Shape;302;p36"/>
          <p:cNvPicPr preferRelativeResize="0"/>
          <p:nvPr/>
        </p:nvPicPr>
        <p:blipFill rotWithShape="1">
          <a:blip r:embed="rId2">
            <a:alphaModFix/>
          </a:blip>
          <a:srcRect b="0" l="0" r="0" t="0"/>
          <a:stretch/>
        </p:blipFill>
        <p:spPr>
          <a:xfrm>
            <a:off x="3295641" y="452282"/>
            <a:ext cx="3169715" cy="5991381"/>
          </a:xfrm>
          <a:prstGeom prst="rect">
            <a:avLst/>
          </a:prstGeom>
          <a:noFill/>
          <a:ln>
            <a:noFill/>
          </a:ln>
        </p:spPr>
      </p:pic>
      <p:pic>
        <p:nvPicPr>
          <p:cNvPr id="303" name="Google Shape;303;p36"/>
          <p:cNvPicPr preferRelativeResize="0"/>
          <p:nvPr/>
        </p:nvPicPr>
        <p:blipFill rotWithShape="1">
          <a:blip r:embed="rId2">
            <a:alphaModFix/>
          </a:blip>
          <a:srcRect b="0" l="0" r="0" t="0"/>
          <a:stretch/>
        </p:blipFill>
        <p:spPr>
          <a:xfrm>
            <a:off x="428897" y="452282"/>
            <a:ext cx="3169715" cy="599138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Увеличенный мокап телефона ">
  <p:cSld name="Увеличенный мокап телефона ">
    <p:spTree>
      <p:nvGrpSpPr>
        <p:cNvPr id="304" name="Shape 304"/>
        <p:cNvGrpSpPr/>
        <p:nvPr/>
      </p:nvGrpSpPr>
      <p:grpSpPr>
        <a:xfrm>
          <a:off x="0" y="0"/>
          <a:ext cx="0" cy="0"/>
          <a:chOff x="0" y="0"/>
          <a:chExt cx="0" cy="0"/>
        </a:xfrm>
      </p:grpSpPr>
      <p:sp>
        <p:nvSpPr>
          <p:cNvPr id="305" name="Google Shape;305;p37"/>
          <p:cNvSpPr/>
          <p:nvPr/>
        </p:nvSpPr>
        <p:spPr>
          <a:xfrm>
            <a:off x="7508394" y="991396"/>
            <a:ext cx="3355918" cy="7215892"/>
          </a:xfrm>
          <a:prstGeom prst="roundRect">
            <a:avLst>
              <a:gd fmla="val 9524" name="adj"/>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6" name="Google Shape;306;p37"/>
          <p:cNvSpPr/>
          <p:nvPr>
            <p:ph idx="2" type="pic"/>
          </p:nvPr>
        </p:nvSpPr>
        <p:spPr>
          <a:xfrm>
            <a:off x="7530643" y="991396"/>
            <a:ext cx="3311420" cy="7164000"/>
          </a:xfrm>
          <a:prstGeom prst="rect">
            <a:avLst/>
          </a:prstGeom>
          <a:solidFill>
            <a:schemeClr val="accent1"/>
          </a:solidFill>
          <a:ln cap="flat" cmpd="sng" w="9525">
            <a:solidFill>
              <a:schemeClr val="dk1"/>
            </a:solidFill>
            <a:prstDash val="solid"/>
            <a:round/>
            <a:headEnd len="sm" w="sm" type="none"/>
            <a:tailEnd len="sm" w="sm" type="none"/>
          </a:ln>
        </p:spPr>
      </p:sp>
      <p:sp>
        <p:nvSpPr>
          <p:cNvPr id="307" name="Google Shape;307;p37"/>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7"/>
          <p:cNvSpPr txBox="1"/>
          <p:nvPr>
            <p:ph idx="1" type="body"/>
          </p:nvPr>
        </p:nvSpPr>
        <p:spPr>
          <a:xfrm>
            <a:off x="671514" y="2055970"/>
            <a:ext cx="5424486" cy="414480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37"/>
          <p:cNvSpPr txBox="1"/>
          <p:nvPr>
            <p:ph type="title"/>
          </p:nvPr>
        </p:nvSpPr>
        <p:spPr>
          <a:xfrm>
            <a:off x="677334" y="692150"/>
            <a:ext cx="5424486"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10" name="Google Shape;310;p37"/>
          <p:cNvPicPr preferRelativeResize="0"/>
          <p:nvPr/>
        </p:nvPicPr>
        <p:blipFill rotWithShape="1">
          <a:blip r:embed="rId2">
            <a:alphaModFix/>
          </a:blip>
          <a:srcRect b="0" l="0" r="0" t="0"/>
          <a:stretch/>
        </p:blipFill>
        <p:spPr>
          <a:xfrm>
            <a:off x="7039061" y="498013"/>
            <a:ext cx="4303545" cy="813454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криншот (16:9)">
  <p:cSld name="Скриншот (16:9)">
    <p:spTree>
      <p:nvGrpSpPr>
        <p:cNvPr id="311" name="Shape 311"/>
        <p:cNvGrpSpPr/>
        <p:nvPr/>
      </p:nvGrpSpPr>
      <p:grpSpPr>
        <a:xfrm>
          <a:off x="0" y="0"/>
          <a:ext cx="0" cy="0"/>
          <a:chOff x="0" y="0"/>
          <a:chExt cx="0" cy="0"/>
        </a:xfrm>
      </p:grpSpPr>
      <p:sp>
        <p:nvSpPr>
          <p:cNvPr id="312" name="Google Shape;312;p38"/>
          <p:cNvSpPr/>
          <p:nvPr>
            <p:ph idx="2" type="pic"/>
          </p:nvPr>
        </p:nvSpPr>
        <p:spPr>
          <a:xfrm>
            <a:off x="5671080" y="2083205"/>
            <a:ext cx="5866489" cy="3599614"/>
          </a:xfrm>
          <a:prstGeom prst="rect">
            <a:avLst/>
          </a:prstGeom>
          <a:solidFill>
            <a:schemeClr val="accent1"/>
          </a:solidFill>
          <a:ln>
            <a:noFill/>
          </a:ln>
        </p:spPr>
      </p:sp>
      <p:pic>
        <p:nvPicPr>
          <p:cNvPr id="313" name="Google Shape;313;p38"/>
          <p:cNvPicPr preferRelativeResize="0"/>
          <p:nvPr/>
        </p:nvPicPr>
        <p:blipFill rotWithShape="1">
          <a:blip r:embed="rId2">
            <a:alphaModFix/>
          </a:blip>
          <a:srcRect b="0" l="0" r="0" t="0"/>
          <a:stretch/>
        </p:blipFill>
        <p:spPr>
          <a:xfrm>
            <a:off x="5676900" y="1773238"/>
            <a:ext cx="5868988" cy="309967"/>
          </a:xfrm>
          <a:prstGeom prst="rect">
            <a:avLst/>
          </a:prstGeom>
          <a:noFill/>
          <a:ln>
            <a:noFill/>
          </a:ln>
        </p:spPr>
      </p:pic>
      <p:sp>
        <p:nvSpPr>
          <p:cNvPr id="314" name="Google Shape;314;p38"/>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38"/>
          <p:cNvSpPr txBox="1"/>
          <p:nvPr>
            <p:ph idx="1" type="body"/>
          </p:nvPr>
        </p:nvSpPr>
        <p:spPr>
          <a:xfrm>
            <a:off x="671514" y="1773239"/>
            <a:ext cx="4649786" cy="418217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38"/>
          <p:cNvSpPr txBox="1"/>
          <p:nvPr>
            <p:ph type="title"/>
          </p:nvPr>
        </p:nvSpPr>
        <p:spPr>
          <a:xfrm>
            <a:off x="677334" y="692150"/>
            <a:ext cx="10868554" cy="6794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фото">
  <p:cSld name="1 фото">
    <p:spTree>
      <p:nvGrpSpPr>
        <p:cNvPr id="317" name="Shape 317"/>
        <p:cNvGrpSpPr/>
        <p:nvPr/>
      </p:nvGrpSpPr>
      <p:grpSpPr>
        <a:xfrm>
          <a:off x="0" y="0"/>
          <a:ext cx="0" cy="0"/>
          <a:chOff x="0" y="0"/>
          <a:chExt cx="0" cy="0"/>
        </a:xfrm>
      </p:grpSpPr>
      <p:sp>
        <p:nvSpPr>
          <p:cNvPr id="318" name="Google Shape;318;p39"/>
          <p:cNvSpPr/>
          <p:nvPr>
            <p:ph idx="2" type="pic"/>
          </p:nvPr>
        </p:nvSpPr>
        <p:spPr>
          <a:xfrm>
            <a:off x="6096000" y="0"/>
            <a:ext cx="6096000" cy="6858000"/>
          </a:xfrm>
          <a:prstGeom prst="rect">
            <a:avLst/>
          </a:prstGeom>
          <a:solidFill>
            <a:schemeClr val="accent1"/>
          </a:solidFill>
          <a:ln>
            <a:noFill/>
          </a:ln>
        </p:spPr>
      </p:sp>
      <p:sp>
        <p:nvSpPr>
          <p:cNvPr id="319" name="Google Shape;319;p39"/>
          <p:cNvSpPr txBox="1"/>
          <p:nvPr>
            <p:ph idx="11" type="ftr"/>
          </p:nvPr>
        </p:nvSpPr>
        <p:spPr>
          <a:xfrm>
            <a:off x="671514" y="167981"/>
            <a:ext cx="4663017"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39"/>
          <p:cNvSpPr txBox="1"/>
          <p:nvPr>
            <p:ph type="title"/>
          </p:nvPr>
        </p:nvSpPr>
        <p:spPr>
          <a:xfrm>
            <a:off x="677334" y="692150"/>
            <a:ext cx="4663017"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1" name="Google Shape;321;p39"/>
          <p:cNvSpPr txBox="1"/>
          <p:nvPr>
            <p:ph idx="1" type="body"/>
          </p:nvPr>
        </p:nvSpPr>
        <p:spPr>
          <a:xfrm>
            <a:off x="671514" y="2018599"/>
            <a:ext cx="4649786" cy="418217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 фото">
  <p:cSld name="1_1 фото">
    <p:spTree>
      <p:nvGrpSpPr>
        <p:cNvPr id="322" name="Shape 322"/>
        <p:cNvGrpSpPr/>
        <p:nvPr/>
      </p:nvGrpSpPr>
      <p:grpSpPr>
        <a:xfrm>
          <a:off x="0" y="0"/>
          <a:ext cx="0" cy="0"/>
          <a:chOff x="0" y="0"/>
          <a:chExt cx="0" cy="0"/>
        </a:xfrm>
      </p:grpSpPr>
      <p:sp>
        <p:nvSpPr>
          <p:cNvPr id="323" name="Google Shape;323;p40"/>
          <p:cNvSpPr/>
          <p:nvPr>
            <p:ph idx="2" type="pic"/>
          </p:nvPr>
        </p:nvSpPr>
        <p:spPr>
          <a:xfrm>
            <a:off x="0" y="0"/>
            <a:ext cx="6096000" cy="6858000"/>
          </a:xfrm>
          <a:prstGeom prst="rect">
            <a:avLst/>
          </a:prstGeom>
          <a:solidFill>
            <a:schemeClr val="accent1"/>
          </a:solidFill>
          <a:ln>
            <a:noFill/>
          </a:ln>
        </p:spPr>
      </p:sp>
      <p:sp>
        <p:nvSpPr>
          <p:cNvPr id="324" name="Google Shape;324;p40"/>
          <p:cNvSpPr txBox="1"/>
          <p:nvPr>
            <p:ph type="title"/>
          </p:nvPr>
        </p:nvSpPr>
        <p:spPr>
          <a:xfrm>
            <a:off x="6870171" y="692150"/>
            <a:ext cx="4663017"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40"/>
          <p:cNvSpPr txBox="1"/>
          <p:nvPr>
            <p:ph idx="1" type="body"/>
          </p:nvPr>
        </p:nvSpPr>
        <p:spPr>
          <a:xfrm>
            <a:off x="6864351" y="2018599"/>
            <a:ext cx="4649786" cy="418217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раздела">
  <p:cSld name="1_Титульный слайд раздела">
    <p:bg>
      <p:bgPr>
        <a:solidFill>
          <a:schemeClr val="lt1"/>
        </a:solidFill>
      </p:bgPr>
    </p:bg>
    <p:spTree>
      <p:nvGrpSpPr>
        <p:cNvPr id="69" name="Shape 69"/>
        <p:cNvGrpSpPr/>
        <p:nvPr/>
      </p:nvGrpSpPr>
      <p:grpSpPr>
        <a:xfrm>
          <a:off x="0" y="0"/>
          <a:ext cx="0" cy="0"/>
          <a:chOff x="0" y="0"/>
          <a:chExt cx="0" cy="0"/>
        </a:xfrm>
      </p:grpSpPr>
      <p:sp>
        <p:nvSpPr>
          <p:cNvPr id="70" name="Google Shape;70;p5"/>
          <p:cNvSpPr txBox="1"/>
          <p:nvPr>
            <p:ph type="title"/>
          </p:nvPr>
        </p:nvSpPr>
        <p:spPr>
          <a:xfrm>
            <a:off x="603172" y="1119966"/>
            <a:ext cx="4621372" cy="1828193"/>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6600"/>
              <a:buFont typeface="Play"/>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фото + подпись">
  <p:cSld name="1 фото + подпись">
    <p:spTree>
      <p:nvGrpSpPr>
        <p:cNvPr id="326" name="Shape 326"/>
        <p:cNvGrpSpPr/>
        <p:nvPr/>
      </p:nvGrpSpPr>
      <p:grpSpPr>
        <a:xfrm>
          <a:off x="0" y="0"/>
          <a:ext cx="0" cy="0"/>
          <a:chOff x="0" y="0"/>
          <a:chExt cx="0" cy="0"/>
        </a:xfrm>
      </p:grpSpPr>
      <p:sp>
        <p:nvSpPr>
          <p:cNvPr id="327" name="Google Shape;327;p41"/>
          <p:cNvSpPr/>
          <p:nvPr>
            <p:ph idx="2" type="pic"/>
          </p:nvPr>
        </p:nvSpPr>
        <p:spPr>
          <a:xfrm>
            <a:off x="6096000" y="692151"/>
            <a:ext cx="5437188" cy="4182176"/>
          </a:xfrm>
          <a:prstGeom prst="rect">
            <a:avLst/>
          </a:prstGeom>
          <a:solidFill>
            <a:schemeClr val="accent1"/>
          </a:solidFill>
          <a:ln>
            <a:noFill/>
          </a:ln>
        </p:spPr>
      </p:sp>
      <p:sp>
        <p:nvSpPr>
          <p:cNvPr id="328" name="Google Shape;328;p41"/>
          <p:cNvSpPr txBox="1"/>
          <p:nvPr>
            <p:ph idx="1" type="body"/>
          </p:nvPr>
        </p:nvSpPr>
        <p:spPr>
          <a:xfrm>
            <a:off x="6096000" y="5147214"/>
            <a:ext cx="5449888" cy="35281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800"/>
              <a:buNone/>
              <a:defRPr sz="1800">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41"/>
          <p:cNvSpPr txBox="1"/>
          <p:nvPr>
            <p:ph idx="3" type="body"/>
          </p:nvPr>
        </p:nvSpPr>
        <p:spPr>
          <a:xfrm>
            <a:off x="6096000" y="5553075"/>
            <a:ext cx="5449888" cy="68421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600"/>
              <a:buNone/>
              <a:defRPr b="0" i="0">
                <a:latin typeface="Arial"/>
                <a:ea typeface="Arial"/>
                <a:cs typeface="Arial"/>
                <a:sym typeface="Arial"/>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0" name="Google Shape;330;p41"/>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 name="Google Shape;331;p41"/>
          <p:cNvSpPr txBox="1"/>
          <p:nvPr>
            <p:ph type="title"/>
          </p:nvPr>
        </p:nvSpPr>
        <p:spPr>
          <a:xfrm>
            <a:off x="677334" y="692150"/>
            <a:ext cx="4663017" cy="108108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41"/>
          <p:cNvSpPr txBox="1"/>
          <p:nvPr>
            <p:ph idx="4" type="body"/>
          </p:nvPr>
        </p:nvSpPr>
        <p:spPr>
          <a:xfrm>
            <a:off x="671514" y="2018599"/>
            <a:ext cx="4649786" cy="418217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Фото в кружке">
  <p:cSld name="Фото в кружке">
    <p:spTree>
      <p:nvGrpSpPr>
        <p:cNvPr id="333" name="Shape 333"/>
        <p:cNvGrpSpPr/>
        <p:nvPr/>
      </p:nvGrpSpPr>
      <p:grpSpPr>
        <a:xfrm>
          <a:off x="0" y="0"/>
          <a:ext cx="0" cy="0"/>
          <a:chOff x="0" y="0"/>
          <a:chExt cx="0" cy="0"/>
        </a:xfrm>
      </p:grpSpPr>
      <p:sp>
        <p:nvSpPr>
          <p:cNvPr id="334" name="Google Shape;334;p42"/>
          <p:cNvSpPr/>
          <p:nvPr>
            <p:ph idx="2" type="pic"/>
          </p:nvPr>
        </p:nvSpPr>
        <p:spPr>
          <a:xfrm>
            <a:off x="1608083" y="1773237"/>
            <a:ext cx="3156225" cy="3156225"/>
          </a:xfrm>
          <a:prstGeom prst="ellipse">
            <a:avLst/>
          </a:prstGeom>
          <a:solidFill>
            <a:schemeClr val="accent1"/>
          </a:solidFill>
          <a:ln>
            <a:noFill/>
          </a:ln>
        </p:spPr>
      </p:sp>
      <p:sp>
        <p:nvSpPr>
          <p:cNvPr id="335" name="Google Shape;335;p42"/>
          <p:cNvSpPr txBox="1"/>
          <p:nvPr>
            <p:ph type="title"/>
          </p:nvPr>
        </p:nvSpPr>
        <p:spPr>
          <a:xfrm>
            <a:off x="5340350" y="2201188"/>
            <a:ext cx="4891856" cy="106340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6" name="Google Shape;336;p42"/>
          <p:cNvSpPr txBox="1"/>
          <p:nvPr>
            <p:ph idx="1" type="body"/>
          </p:nvPr>
        </p:nvSpPr>
        <p:spPr>
          <a:xfrm>
            <a:off x="5337598" y="3441164"/>
            <a:ext cx="4894515" cy="1172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600"/>
              <a:buNone/>
              <a:defRPr b="0" i="0">
                <a:latin typeface="Arial"/>
                <a:ea typeface="Arial"/>
                <a:cs typeface="Arial"/>
                <a:sym typeface="Arial"/>
              </a:defRPr>
            </a:lvl1pPr>
            <a:lvl2pPr indent="-317500" lvl="1" marL="914400" algn="l">
              <a:lnSpc>
                <a:spcPct val="110000"/>
              </a:lnSpc>
              <a:spcBef>
                <a:spcPts val="500"/>
              </a:spcBef>
              <a:spcAft>
                <a:spcPts val="0"/>
              </a:spcAft>
              <a:buSzPts val="14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42"/>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сообществ">
  <p:cSld name="16 сообществ">
    <p:spTree>
      <p:nvGrpSpPr>
        <p:cNvPr id="338" name="Shape 338"/>
        <p:cNvGrpSpPr/>
        <p:nvPr/>
      </p:nvGrpSpPr>
      <p:grpSpPr>
        <a:xfrm>
          <a:off x="0" y="0"/>
          <a:ext cx="0" cy="0"/>
          <a:chOff x="0" y="0"/>
          <a:chExt cx="0" cy="0"/>
        </a:xfrm>
      </p:grpSpPr>
      <p:sp>
        <p:nvSpPr>
          <p:cNvPr id="339" name="Google Shape;339;p43"/>
          <p:cNvSpPr/>
          <p:nvPr>
            <p:ph idx="2" type="pic"/>
          </p:nvPr>
        </p:nvSpPr>
        <p:spPr>
          <a:xfrm>
            <a:off x="5349730" y="800100"/>
            <a:ext cx="1091571" cy="1091571"/>
          </a:xfrm>
          <a:prstGeom prst="rect">
            <a:avLst/>
          </a:prstGeom>
          <a:noFill/>
          <a:ln>
            <a:noFill/>
          </a:ln>
        </p:spPr>
      </p:sp>
      <p:sp>
        <p:nvSpPr>
          <p:cNvPr id="340" name="Google Shape;340;p43"/>
          <p:cNvSpPr/>
          <p:nvPr>
            <p:ph idx="3" type="pic"/>
          </p:nvPr>
        </p:nvSpPr>
        <p:spPr>
          <a:xfrm>
            <a:off x="6950627" y="800100"/>
            <a:ext cx="1091571" cy="1091571"/>
          </a:xfrm>
          <a:prstGeom prst="rect">
            <a:avLst/>
          </a:prstGeom>
          <a:noFill/>
          <a:ln>
            <a:noFill/>
          </a:ln>
        </p:spPr>
      </p:sp>
      <p:sp>
        <p:nvSpPr>
          <p:cNvPr id="341" name="Google Shape;341;p43"/>
          <p:cNvSpPr/>
          <p:nvPr>
            <p:ph idx="4" type="pic"/>
          </p:nvPr>
        </p:nvSpPr>
        <p:spPr>
          <a:xfrm>
            <a:off x="8511197" y="800100"/>
            <a:ext cx="1091571" cy="1091571"/>
          </a:xfrm>
          <a:prstGeom prst="rect">
            <a:avLst/>
          </a:prstGeom>
          <a:noFill/>
          <a:ln>
            <a:noFill/>
          </a:ln>
        </p:spPr>
      </p:sp>
      <p:sp>
        <p:nvSpPr>
          <p:cNvPr id="342" name="Google Shape;342;p43"/>
          <p:cNvSpPr/>
          <p:nvPr>
            <p:ph idx="5" type="pic"/>
          </p:nvPr>
        </p:nvSpPr>
        <p:spPr>
          <a:xfrm>
            <a:off x="10112094" y="800100"/>
            <a:ext cx="1091571" cy="1091571"/>
          </a:xfrm>
          <a:prstGeom prst="rect">
            <a:avLst/>
          </a:prstGeom>
          <a:noFill/>
          <a:ln>
            <a:noFill/>
          </a:ln>
        </p:spPr>
      </p:sp>
      <p:sp>
        <p:nvSpPr>
          <p:cNvPr id="343" name="Google Shape;343;p43"/>
          <p:cNvSpPr/>
          <p:nvPr>
            <p:ph idx="6" type="pic"/>
          </p:nvPr>
        </p:nvSpPr>
        <p:spPr>
          <a:xfrm>
            <a:off x="5349730" y="2248639"/>
            <a:ext cx="1091571" cy="1091571"/>
          </a:xfrm>
          <a:prstGeom prst="rect">
            <a:avLst/>
          </a:prstGeom>
          <a:noFill/>
          <a:ln>
            <a:noFill/>
          </a:ln>
        </p:spPr>
      </p:sp>
      <p:sp>
        <p:nvSpPr>
          <p:cNvPr id="344" name="Google Shape;344;p43"/>
          <p:cNvSpPr/>
          <p:nvPr>
            <p:ph idx="7" type="pic"/>
          </p:nvPr>
        </p:nvSpPr>
        <p:spPr>
          <a:xfrm>
            <a:off x="6950627" y="2248639"/>
            <a:ext cx="1091571" cy="1091571"/>
          </a:xfrm>
          <a:prstGeom prst="rect">
            <a:avLst/>
          </a:prstGeom>
          <a:noFill/>
          <a:ln>
            <a:noFill/>
          </a:ln>
        </p:spPr>
      </p:sp>
      <p:sp>
        <p:nvSpPr>
          <p:cNvPr id="345" name="Google Shape;345;p43"/>
          <p:cNvSpPr/>
          <p:nvPr>
            <p:ph idx="8" type="pic"/>
          </p:nvPr>
        </p:nvSpPr>
        <p:spPr>
          <a:xfrm>
            <a:off x="8511197" y="2248639"/>
            <a:ext cx="1091571" cy="1091571"/>
          </a:xfrm>
          <a:prstGeom prst="rect">
            <a:avLst/>
          </a:prstGeom>
          <a:noFill/>
          <a:ln>
            <a:noFill/>
          </a:ln>
        </p:spPr>
      </p:sp>
      <p:sp>
        <p:nvSpPr>
          <p:cNvPr id="346" name="Google Shape;346;p43"/>
          <p:cNvSpPr/>
          <p:nvPr>
            <p:ph idx="9" type="pic"/>
          </p:nvPr>
        </p:nvSpPr>
        <p:spPr>
          <a:xfrm>
            <a:off x="10112094" y="2248639"/>
            <a:ext cx="1091571" cy="1091571"/>
          </a:xfrm>
          <a:prstGeom prst="rect">
            <a:avLst/>
          </a:prstGeom>
          <a:noFill/>
          <a:ln>
            <a:noFill/>
          </a:ln>
        </p:spPr>
      </p:sp>
      <p:sp>
        <p:nvSpPr>
          <p:cNvPr id="347" name="Google Shape;347;p43"/>
          <p:cNvSpPr/>
          <p:nvPr>
            <p:ph idx="13" type="pic"/>
          </p:nvPr>
        </p:nvSpPr>
        <p:spPr>
          <a:xfrm>
            <a:off x="5349730" y="3697178"/>
            <a:ext cx="1091571" cy="1091571"/>
          </a:xfrm>
          <a:prstGeom prst="rect">
            <a:avLst/>
          </a:prstGeom>
          <a:noFill/>
          <a:ln>
            <a:noFill/>
          </a:ln>
        </p:spPr>
      </p:sp>
      <p:sp>
        <p:nvSpPr>
          <p:cNvPr id="348" name="Google Shape;348;p43"/>
          <p:cNvSpPr/>
          <p:nvPr>
            <p:ph idx="14" type="pic"/>
          </p:nvPr>
        </p:nvSpPr>
        <p:spPr>
          <a:xfrm>
            <a:off x="6950627" y="3697178"/>
            <a:ext cx="1091571" cy="1091571"/>
          </a:xfrm>
          <a:prstGeom prst="rect">
            <a:avLst/>
          </a:prstGeom>
          <a:noFill/>
          <a:ln>
            <a:noFill/>
          </a:ln>
        </p:spPr>
      </p:sp>
      <p:sp>
        <p:nvSpPr>
          <p:cNvPr id="349" name="Google Shape;349;p43"/>
          <p:cNvSpPr/>
          <p:nvPr>
            <p:ph idx="15" type="pic"/>
          </p:nvPr>
        </p:nvSpPr>
        <p:spPr>
          <a:xfrm>
            <a:off x="8511197" y="3697178"/>
            <a:ext cx="1091571" cy="1091571"/>
          </a:xfrm>
          <a:prstGeom prst="rect">
            <a:avLst/>
          </a:prstGeom>
          <a:noFill/>
          <a:ln>
            <a:noFill/>
          </a:ln>
        </p:spPr>
      </p:sp>
      <p:sp>
        <p:nvSpPr>
          <p:cNvPr id="350" name="Google Shape;350;p43"/>
          <p:cNvSpPr/>
          <p:nvPr>
            <p:ph idx="16" type="pic"/>
          </p:nvPr>
        </p:nvSpPr>
        <p:spPr>
          <a:xfrm>
            <a:off x="10112094" y="3697178"/>
            <a:ext cx="1091571" cy="1091571"/>
          </a:xfrm>
          <a:prstGeom prst="rect">
            <a:avLst/>
          </a:prstGeom>
          <a:noFill/>
          <a:ln>
            <a:noFill/>
          </a:ln>
        </p:spPr>
      </p:sp>
      <p:sp>
        <p:nvSpPr>
          <p:cNvPr id="351" name="Google Shape;351;p43"/>
          <p:cNvSpPr/>
          <p:nvPr>
            <p:ph idx="17" type="pic"/>
          </p:nvPr>
        </p:nvSpPr>
        <p:spPr>
          <a:xfrm>
            <a:off x="5349730" y="5145716"/>
            <a:ext cx="1091571" cy="1091571"/>
          </a:xfrm>
          <a:prstGeom prst="rect">
            <a:avLst/>
          </a:prstGeom>
          <a:noFill/>
          <a:ln>
            <a:noFill/>
          </a:ln>
        </p:spPr>
      </p:sp>
      <p:sp>
        <p:nvSpPr>
          <p:cNvPr id="352" name="Google Shape;352;p43"/>
          <p:cNvSpPr/>
          <p:nvPr>
            <p:ph idx="18" type="pic"/>
          </p:nvPr>
        </p:nvSpPr>
        <p:spPr>
          <a:xfrm>
            <a:off x="6950627" y="5145716"/>
            <a:ext cx="1091571" cy="1091571"/>
          </a:xfrm>
          <a:prstGeom prst="rect">
            <a:avLst/>
          </a:prstGeom>
          <a:noFill/>
          <a:ln>
            <a:noFill/>
          </a:ln>
        </p:spPr>
      </p:sp>
      <p:sp>
        <p:nvSpPr>
          <p:cNvPr id="353" name="Google Shape;353;p43"/>
          <p:cNvSpPr/>
          <p:nvPr>
            <p:ph idx="19" type="pic"/>
          </p:nvPr>
        </p:nvSpPr>
        <p:spPr>
          <a:xfrm>
            <a:off x="8511197" y="5145716"/>
            <a:ext cx="1091571" cy="1091571"/>
          </a:xfrm>
          <a:prstGeom prst="rect">
            <a:avLst/>
          </a:prstGeom>
          <a:noFill/>
          <a:ln>
            <a:noFill/>
          </a:ln>
        </p:spPr>
      </p:sp>
      <p:sp>
        <p:nvSpPr>
          <p:cNvPr id="354" name="Google Shape;354;p43"/>
          <p:cNvSpPr/>
          <p:nvPr>
            <p:ph idx="20" type="pic"/>
          </p:nvPr>
        </p:nvSpPr>
        <p:spPr>
          <a:xfrm>
            <a:off x="10112094" y="5145716"/>
            <a:ext cx="1091571" cy="1091571"/>
          </a:xfrm>
          <a:prstGeom prst="rect">
            <a:avLst/>
          </a:prstGeom>
          <a:noFill/>
          <a:ln>
            <a:noFill/>
          </a:ln>
        </p:spPr>
      </p:sp>
      <p:sp>
        <p:nvSpPr>
          <p:cNvPr id="355" name="Google Shape;355;p43"/>
          <p:cNvSpPr txBox="1"/>
          <p:nvPr>
            <p:ph idx="1" type="body"/>
          </p:nvPr>
        </p:nvSpPr>
        <p:spPr>
          <a:xfrm>
            <a:off x="671513" y="2550946"/>
            <a:ext cx="3371850" cy="368634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600"/>
              <a:buNone/>
              <a:defRPr b="0" i="0">
                <a:latin typeface="Arial"/>
                <a:ea typeface="Arial"/>
                <a:cs typeface="Arial"/>
                <a:sym typeface="Arial"/>
              </a:defRPr>
            </a:lvl1pPr>
            <a:lvl2pPr indent="-317500" lvl="1" marL="914400" algn="l">
              <a:lnSpc>
                <a:spcPct val="110000"/>
              </a:lnSpc>
              <a:spcBef>
                <a:spcPts val="500"/>
              </a:spcBef>
              <a:spcAft>
                <a:spcPts val="0"/>
              </a:spcAft>
              <a:buSzPts val="14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6" name="Google Shape;356;p43"/>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43"/>
          <p:cNvSpPr txBox="1"/>
          <p:nvPr>
            <p:ph type="title"/>
          </p:nvPr>
        </p:nvSpPr>
        <p:spPr>
          <a:xfrm>
            <a:off x="677334" y="692149"/>
            <a:ext cx="3366029" cy="170815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2 объекта 1">
  <p:cSld name="Заголовок + 2 объекта_1">
    <p:spTree>
      <p:nvGrpSpPr>
        <p:cNvPr id="358" name="Shape 358"/>
        <p:cNvGrpSpPr/>
        <p:nvPr/>
      </p:nvGrpSpPr>
      <p:grpSpPr>
        <a:xfrm>
          <a:off x="0" y="0"/>
          <a:ext cx="0" cy="0"/>
          <a:chOff x="0" y="0"/>
          <a:chExt cx="0" cy="0"/>
        </a:xfrm>
      </p:grpSpPr>
      <p:sp>
        <p:nvSpPr>
          <p:cNvPr id="359" name="Google Shape;359;p44"/>
          <p:cNvSpPr txBox="1"/>
          <p:nvPr>
            <p:ph idx="1" type="body"/>
          </p:nvPr>
        </p:nvSpPr>
        <p:spPr>
          <a:xfrm>
            <a:off x="677332" y="1773238"/>
            <a:ext cx="5317200" cy="4427400"/>
          </a:xfrm>
          <a:prstGeom prst="rect">
            <a:avLst/>
          </a:prstGeom>
          <a:noFill/>
          <a:ln>
            <a:noFill/>
          </a:ln>
        </p:spPr>
        <p:txBody>
          <a:bodyPr anchorCtr="0" anchor="t" bIns="0" lIns="0" spcFirstLastPara="1" rIns="0" wrap="square" tIns="0">
            <a:normAutofit/>
          </a:bodyPr>
          <a:lstStyle>
            <a:lvl1pPr indent="-228600" lvl="0" marL="457200" rtl="0" algn="l">
              <a:lnSpc>
                <a:spcPct val="110000"/>
              </a:lnSpc>
              <a:spcBef>
                <a:spcPts val="1000"/>
              </a:spcBef>
              <a:spcAft>
                <a:spcPts val="0"/>
              </a:spcAft>
              <a:buClr>
                <a:srgbClr val="000000"/>
              </a:buClr>
              <a:buSzPts val="1800"/>
              <a:buNone/>
              <a:defRPr/>
            </a:lvl1pPr>
            <a:lvl2pPr indent="-342900" lvl="1" marL="914400" rtl="0" algn="l">
              <a:lnSpc>
                <a:spcPct val="110000"/>
              </a:lnSpc>
              <a:spcBef>
                <a:spcPts val="1000"/>
              </a:spcBef>
              <a:spcAft>
                <a:spcPts val="0"/>
              </a:spcAft>
              <a:buClr>
                <a:srgbClr val="000000"/>
              </a:buClr>
              <a:buSzPts val="1800"/>
              <a:buChar char="•"/>
              <a:defRPr/>
            </a:lvl2pPr>
            <a:lvl3pPr indent="-342900" lvl="2" marL="1371600" rtl="0" algn="l">
              <a:lnSpc>
                <a:spcPct val="110000"/>
              </a:lnSpc>
              <a:spcBef>
                <a:spcPts val="1000"/>
              </a:spcBef>
              <a:spcAft>
                <a:spcPts val="0"/>
              </a:spcAft>
              <a:buClr>
                <a:srgbClr val="000000"/>
              </a:buClr>
              <a:buSzPts val="1800"/>
              <a:buChar char="−"/>
              <a:defRPr/>
            </a:lvl3pPr>
            <a:lvl4pPr indent="-342900" lvl="3" marL="1828800" rtl="0" algn="l">
              <a:lnSpc>
                <a:spcPct val="110000"/>
              </a:lnSpc>
              <a:spcBef>
                <a:spcPts val="1000"/>
              </a:spcBef>
              <a:spcAft>
                <a:spcPts val="0"/>
              </a:spcAft>
              <a:buClr>
                <a:srgbClr val="000000"/>
              </a:buClr>
              <a:buSzPts val="1800"/>
              <a:buChar char="•"/>
              <a:defRPr/>
            </a:lvl4pPr>
            <a:lvl5pPr indent="-342900" lvl="4" marL="2286000" rtl="0" algn="l">
              <a:lnSpc>
                <a:spcPct val="110000"/>
              </a:lnSpc>
              <a:spcBef>
                <a:spcPts val="1000"/>
              </a:spcBef>
              <a:spcAft>
                <a:spcPts val="0"/>
              </a:spcAft>
              <a:buClr>
                <a:srgbClr val="000000"/>
              </a:buClr>
              <a:buSzPts val="1800"/>
              <a:buChar char="•"/>
              <a:defRPr/>
            </a:lvl5pPr>
            <a:lvl6pPr indent="-342900" lvl="5" marL="2743200" rtl="0" algn="l">
              <a:lnSpc>
                <a:spcPct val="110000"/>
              </a:lnSpc>
              <a:spcBef>
                <a:spcPts val="1000"/>
              </a:spcBef>
              <a:spcAft>
                <a:spcPts val="0"/>
              </a:spcAft>
              <a:buClr>
                <a:srgbClr val="000000"/>
              </a:buClr>
              <a:buSzPts val="1800"/>
              <a:buChar char="•"/>
              <a:defRPr/>
            </a:lvl6pPr>
            <a:lvl7pPr indent="-342900" lvl="6" marL="3200400" rtl="0" algn="l">
              <a:lnSpc>
                <a:spcPct val="110000"/>
              </a:lnSpc>
              <a:spcBef>
                <a:spcPts val="1000"/>
              </a:spcBef>
              <a:spcAft>
                <a:spcPts val="0"/>
              </a:spcAft>
              <a:buClr>
                <a:srgbClr val="000000"/>
              </a:buClr>
              <a:buSzPts val="1800"/>
              <a:buChar char="•"/>
              <a:defRPr/>
            </a:lvl7pPr>
            <a:lvl8pPr indent="-342900" lvl="7" marL="3657600" rtl="0" algn="l">
              <a:lnSpc>
                <a:spcPct val="110000"/>
              </a:lnSpc>
              <a:spcBef>
                <a:spcPts val="1000"/>
              </a:spcBef>
              <a:spcAft>
                <a:spcPts val="0"/>
              </a:spcAft>
              <a:buClr>
                <a:srgbClr val="000000"/>
              </a:buClr>
              <a:buSzPts val="1800"/>
              <a:buChar char="•"/>
              <a:defRPr/>
            </a:lvl8pPr>
            <a:lvl9pPr indent="-342900" lvl="8" marL="4114800" rtl="0" algn="l">
              <a:lnSpc>
                <a:spcPct val="110000"/>
              </a:lnSpc>
              <a:spcBef>
                <a:spcPts val="1000"/>
              </a:spcBef>
              <a:spcAft>
                <a:spcPts val="0"/>
              </a:spcAft>
              <a:buClr>
                <a:srgbClr val="000000"/>
              </a:buClr>
              <a:buSzPts val="1800"/>
              <a:buChar char="•"/>
              <a:defRPr/>
            </a:lvl9pPr>
          </a:lstStyle>
          <a:p/>
        </p:txBody>
      </p:sp>
      <p:sp>
        <p:nvSpPr>
          <p:cNvPr id="360" name="Google Shape;360;p44"/>
          <p:cNvSpPr txBox="1"/>
          <p:nvPr>
            <p:ph type="title"/>
          </p:nvPr>
        </p:nvSpPr>
        <p:spPr>
          <a:xfrm>
            <a:off x="677332" y="692150"/>
            <a:ext cx="10855800" cy="6441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chemeClr val="accent1"/>
              </a:buClr>
              <a:buSzPts val="1800"/>
              <a:buNone/>
              <a:defRPr/>
            </a:lvl1pPr>
            <a:lvl2pPr lvl="1" rtl="0" algn="l">
              <a:lnSpc>
                <a:spcPct val="90000"/>
              </a:lnSpc>
              <a:spcBef>
                <a:spcPts val="0"/>
              </a:spcBef>
              <a:spcAft>
                <a:spcPts val="0"/>
              </a:spcAft>
              <a:buClr>
                <a:schemeClr val="accent1"/>
              </a:buClr>
              <a:buSzPts val="1800"/>
              <a:buNone/>
              <a:defRPr/>
            </a:lvl2pPr>
            <a:lvl3pPr lvl="2" rtl="0" algn="l">
              <a:lnSpc>
                <a:spcPct val="90000"/>
              </a:lnSpc>
              <a:spcBef>
                <a:spcPts val="0"/>
              </a:spcBef>
              <a:spcAft>
                <a:spcPts val="0"/>
              </a:spcAft>
              <a:buClr>
                <a:schemeClr val="accent1"/>
              </a:buClr>
              <a:buSzPts val="1800"/>
              <a:buNone/>
              <a:defRPr/>
            </a:lvl3pPr>
            <a:lvl4pPr lvl="3" rtl="0" algn="l">
              <a:lnSpc>
                <a:spcPct val="90000"/>
              </a:lnSpc>
              <a:spcBef>
                <a:spcPts val="0"/>
              </a:spcBef>
              <a:spcAft>
                <a:spcPts val="0"/>
              </a:spcAft>
              <a:buClr>
                <a:schemeClr val="accent1"/>
              </a:buClr>
              <a:buSzPts val="1800"/>
              <a:buNone/>
              <a:defRPr/>
            </a:lvl4pPr>
            <a:lvl5pPr lvl="4" rtl="0" algn="l">
              <a:lnSpc>
                <a:spcPct val="90000"/>
              </a:lnSpc>
              <a:spcBef>
                <a:spcPts val="0"/>
              </a:spcBef>
              <a:spcAft>
                <a:spcPts val="0"/>
              </a:spcAft>
              <a:buClr>
                <a:schemeClr val="accent1"/>
              </a:buClr>
              <a:buSzPts val="1800"/>
              <a:buNone/>
              <a:defRPr/>
            </a:lvl5pPr>
            <a:lvl6pPr lvl="5" rtl="0" algn="l">
              <a:lnSpc>
                <a:spcPct val="90000"/>
              </a:lnSpc>
              <a:spcBef>
                <a:spcPts val="0"/>
              </a:spcBef>
              <a:spcAft>
                <a:spcPts val="0"/>
              </a:spcAft>
              <a:buClr>
                <a:schemeClr val="accent1"/>
              </a:buClr>
              <a:buSzPts val="1800"/>
              <a:buNone/>
              <a:defRPr/>
            </a:lvl6pPr>
            <a:lvl7pPr lvl="6" rtl="0" algn="l">
              <a:lnSpc>
                <a:spcPct val="90000"/>
              </a:lnSpc>
              <a:spcBef>
                <a:spcPts val="0"/>
              </a:spcBef>
              <a:spcAft>
                <a:spcPts val="0"/>
              </a:spcAft>
              <a:buClr>
                <a:schemeClr val="accent1"/>
              </a:buClr>
              <a:buSzPts val="1800"/>
              <a:buNone/>
              <a:defRPr/>
            </a:lvl7pPr>
            <a:lvl8pPr lvl="7" rtl="0" algn="l">
              <a:lnSpc>
                <a:spcPct val="90000"/>
              </a:lnSpc>
              <a:spcBef>
                <a:spcPts val="0"/>
              </a:spcBef>
              <a:spcAft>
                <a:spcPts val="0"/>
              </a:spcAft>
              <a:buClr>
                <a:schemeClr val="accent1"/>
              </a:buClr>
              <a:buSzPts val="1800"/>
              <a:buNone/>
              <a:defRPr/>
            </a:lvl8pPr>
            <a:lvl9pPr lvl="8" rtl="0" algn="l">
              <a:lnSpc>
                <a:spcPct val="90000"/>
              </a:lnSpc>
              <a:spcBef>
                <a:spcPts val="0"/>
              </a:spcBef>
              <a:spcAft>
                <a:spcPts val="0"/>
              </a:spcAft>
              <a:buClr>
                <a:schemeClr val="accent1"/>
              </a:buClr>
              <a:buSzPts val="1800"/>
              <a:buNone/>
              <a:defRPr/>
            </a:lvl9pPr>
          </a:lstStyle>
          <a:p/>
        </p:txBody>
      </p:sp>
      <p:sp>
        <p:nvSpPr>
          <p:cNvPr id="361" name="Google Shape;361;p44"/>
          <p:cNvSpPr txBox="1"/>
          <p:nvPr>
            <p:ph idx="12" type="sldNum"/>
          </p:nvPr>
        </p:nvSpPr>
        <p:spPr>
          <a:xfrm>
            <a:off x="8463946" y="6221731"/>
            <a:ext cx="273600" cy="2769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indent="0" lvl="1" marL="0" rt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indent="0" lvl="2" marL="0" rt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indent="0" lvl="3" marL="0" rt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indent="0" lvl="4" marL="0" rt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indent="0" lvl="5" marL="0" rt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indent="0" lvl="6" marL="0" rt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indent="0" lvl="7" marL="0" rt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indent="0" lvl="8" marL="0" rt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ru-RU"/>
              <a:t>‹#›</a:t>
            </a:fld>
            <a:endParaRPr sz="14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раздела">
  <p:cSld name="Титульный слайд раздела">
    <p:bg>
      <p:bgPr>
        <a:solidFill>
          <a:schemeClr val="accent1"/>
        </a:solidFill>
      </p:bgPr>
    </p:bg>
    <p:spTree>
      <p:nvGrpSpPr>
        <p:cNvPr id="71" name="Shape 71"/>
        <p:cNvGrpSpPr/>
        <p:nvPr/>
      </p:nvGrpSpPr>
      <p:grpSpPr>
        <a:xfrm>
          <a:off x="0" y="0"/>
          <a:ext cx="0" cy="0"/>
          <a:chOff x="0" y="0"/>
          <a:chExt cx="0" cy="0"/>
        </a:xfrm>
      </p:grpSpPr>
      <p:pic>
        <p:nvPicPr>
          <p:cNvPr id="72" name="Google Shape;72;p6"/>
          <p:cNvPicPr preferRelativeResize="0"/>
          <p:nvPr/>
        </p:nvPicPr>
        <p:blipFill rotWithShape="1">
          <a:blip r:embed="rId2">
            <a:alphaModFix/>
          </a:blip>
          <a:srcRect b="9240" l="0" r="3105" t="4670"/>
          <a:stretch/>
        </p:blipFill>
        <p:spPr>
          <a:xfrm>
            <a:off x="6311900" y="-1"/>
            <a:ext cx="5880100" cy="6858001"/>
          </a:xfrm>
          <a:prstGeom prst="rect">
            <a:avLst/>
          </a:prstGeom>
          <a:noFill/>
          <a:ln>
            <a:noFill/>
          </a:ln>
        </p:spPr>
      </p:pic>
      <p:sp>
        <p:nvSpPr>
          <p:cNvPr id="73" name="Google Shape;73;p6"/>
          <p:cNvSpPr txBox="1"/>
          <p:nvPr>
            <p:ph type="title"/>
          </p:nvPr>
        </p:nvSpPr>
        <p:spPr>
          <a:xfrm>
            <a:off x="603172" y="1119966"/>
            <a:ext cx="4621372" cy="1828193"/>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6600"/>
              <a:buFont typeface="Play"/>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Акцент">
  <p:cSld name="Акцент">
    <p:bg>
      <p:bgPr>
        <a:solidFill>
          <a:schemeClr val="lt1"/>
        </a:solidFill>
      </p:bgPr>
    </p:bg>
    <p:spTree>
      <p:nvGrpSpPr>
        <p:cNvPr id="74" name="Shape 74"/>
        <p:cNvGrpSpPr/>
        <p:nvPr/>
      </p:nvGrpSpPr>
      <p:grpSpPr>
        <a:xfrm>
          <a:off x="0" y="0"/>
          <a:ext cx="0" cy="0"/>
          <a:chOff x="0" y="0"/>
          <a:chExt cx="0" cy="0"/>
        </a:xfrm>
      </p:grpSpPr>
      <p:sp>
        <p:nvSpPr>
          <p:cNvPr id="75" name="Google Shape;75;p7"/>
          <p:cNvSpPr txBox="1"/>
          <p:nvPr>
            <p:ph type="title"/>
          </p:nvPr>
        </p:nvSpPr>
        <p:spPr>
          <a:xfrm>
            <a:off x="1999417" y="2971952"/>
            <a:ext cx="8193166" cy="914096"/>
          </a:xfrm>
          <a:prstGeom prst="rect">
            <a:avLst/>
          </a:prstGeom>
          <a:noFill/>
          <a:ln>
            <a:noFill/>
          </a:ln>
        </p:spPr>
        <p:txBody>
          <a:bodyPr anchorCtr="0" anchor="ctr" bIns="0" lIns="0" spcFirstLastPara="1" rIns="0" wrap="square" tIns="0">
            <a:spAutoFit/>
          </a:bodyPr>
          <a:lstStyle>
            <a:lvl1pPr lvl="0" algn="ctr">
              <a:lnSpc>
                <a:spcPct val="90000"/>
              </a:lnSpc>
              <a:spcBef>
                <a:spcPts val="0"/>
              </a:spcBef>
              <a:spcAft>
                <a:spcPts val="0"/>
              </a:spcAft>
              <a:buClr>
                <a:schemeClr val="dk1"/>
              </a:buClr>
              <a:buSzPts val="6600"/>
              <a:buFont typeface="Play"/>
              <a:buNone/>
              <a:defRPr sz="6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список">
  <p:cSld name="Заголовок + список">
    <p:spTree>
      <p:nvGrpSpPr>
        <p:cNvPr id="76" name="Shape 76"/>
        <p:cNvGrpSpPr/>
        <p:nvPr/>
      </p:nvGrpSpPr>
      <p:grpSpPr>
        <a:xfrm>
          <a:off x="0" y="0"/>
          <a:ext cx="0" cy="0"/>
          <a:chOff x="0" y="0"/>
          <a:chExt cx="0" cy="0"/>
        </a:xfrm>
      </p:grpSpPr>
      <p:sp>
        <p:nvSpPr>
          <p:cNvPr id="77" name="Google Shape;77;p8"/>
          <p:cNvSpPr txBox="1"/>
          <p:nvPr>
            <p:ph idx="1" type="body"/>
          </p:nvPr>
        </p:nvSpPr>
        <p:spPr>
          <a:xfrm>
            <a:off x="6096000" y="692151"/>
            <a:ext cx="5437188" cy="5508626"/>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8"/>
          <p:cNvSpPr txBox="1"/>
          <p:nvPr>
            <p:ph type="title"/>
          </p:nvPr>
        </p:nvSpPr>
        <p:spPr>
          <a:xfrm>
            <a:off x="677334" y="692150"/>
            <a:ext cx="5165527"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8"/>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Заголовок + текст в две колонки">
  <p:cSld name="2_Заголовок + текст в две колонки">
    <p:spTree>
      <p:nvGrpSpPr>
        <p:cNvPr id="80" name="Shape 80"/>
        <p:cNvGrpSpPr/>
        <p:nvPr/>
      </p:nvGrpSpPr>
      <p:grpSpPr>
        <a:xfrm>
          <a:off x="0" y="0"/>
          <a:ext cx="0" cy="0"/>
          <a:chOff x="0" y="0"/>
          <a:chExt cx="0" cy="0"/>
        </a:xfrm>
      </p:grpSpPr>
      <p:sp>
        <p:nvSpPr>
          <p:cNvPr id="81" name="Google Shape;81;p9"/>
          <p:cNvSpPr txBox="1"/>
          <p:nvPr>
            <p:ph idx="1" type="body"/>
          </p:nvPr>
        </p:nvSpPr>
        <p:spPr>
          <a:xfrm>
            <a:off x="677334" y="1773238"/>
            <a:ext cx="5304365" cy="442753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9"/>
          <p:cNvSpPr txBox="1"/>
          <p:nvPr>
            <p:ph idx="2" type="body"/>
          </p:nvPr>
        </p:nvSpPr>
        <p:spPr>
          <a:xfrm>
            <a:off x="6228824" y="1773239"/>
            <a:ext cx="5304364" cy="442753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9"/>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9"/>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sz="1000">
                <a:solidFill>
                  <a:srgbClr val="A6A6A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фактоида + текст">
  <p:cSld name="2 фактоида + текст">
    <p:spTree>
      <p:nvGrpSpPr>
        <p:cNvPr id="85" name="Shape 85"/>
        <p:cNvGrpSpPr/>
        <p:nvPr/>
      </p:nvGrpSpPr>
      <p:grpSpPr>
        <a:xfrm>
          <a:off x="0" y="0"/>
          <a:ext cx="0" cy="0"/>
          <a:chOff x="0" y="0"/>
          <a:chExt cx="0" cy="0"/>
        </a:xfrm>
      </p:grpSpPr>
      <p:sp>
        <p:nvSpPr>
          <p:cNvPr id="86" name="Google Shape;86;p10"/>
          <p:cNvSpPr txBox="1"/>
          <p:nvPr>
            <p:ph idx="1" type="body"/>
          </p:nvPr>
        </p:nvSpPr>
        <p:spPr>
          <a:xfrm>
            <a:off x="671514" y="1773238"/>
            <a:ext cx="5135728" cy="442753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0"/>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600"/>
              <a:buFont typeface="Play"/>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0"/>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
          <p:cNvSpPr txBox="1"/>
          <p:nvPr>
            <p:ph idx="2" type="body"/>
          </p:nvPr>
        </p:nvSpPr>
        <p:spPr>
          <a:xfrm>
            <a:off x="6097339" y="3864033"/>
            <a:ext cx="5417327"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0"/>
          <p:cNvSpPr txBox="1"/>
          <p:nvPr>
            <p:ph idx="3" type="body"/>
          </p:nvPr>
        </p:nvSpPr>
        <p:spPr>
          <a:xfrm>
            <a:off x="6097338" y="5058095"/>
            <a:ext cx="5417327"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0"/>
          <p:cNvSpPr txBox="1"/>
          <p:nvPr>
            <p:ph idx="4" type="body"/>
          </p:nvPr>
        </p:nvSpPr>
        <p:spPr>
          <a:xfrm>
            <a:off x="6096000" y="1773238"/>
            <a:ext cx="5417327" cy="108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chemeClr val="dk1"/>
              </a:buClr>
              <a:buSzPts val="8800"/>
              <a:buNone/>
              <a:defRPr b="1" i="0" sz="8800">
                <a:solidFill>
                  <a:schemeClr val="dk1"/>
                </a:solidFill>
                <a:latin typeface="Play"/>
                <a:ea typeface="Play"/>
                <a:cs typeface="Play"/>
                <a:sym typeface="Play"/>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0"/>
          <p:cNvSpPr txBox="1"/>
          <p:nvPr>
            <p:ph idx="5" type="body"/>
          </p:nvPr>
        </p:nvSpPr>
        <p:spPr>
          <a:xfrm>
            <a:off x="6096000" y="2967300"/>
            <a:ext cx="5417327" cy="356617"/>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dk1"/>
              </a:buClr>
              <a:buSzPts val="1800"/>
              <a:buNone/>
              <a:defRPr sz="1800"/>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1.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77334" y="692150"/>
            <a:ext cx="10855854" cy="64424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600"/>
              <a:buFont typeface="Play"/>
              <a:buNone/>
              <a:defRPr b="0" i="0" sz="3600" u="none" cap="none" strike="noStrike">
                <a:solidFill>
                  <a:schemeClr val="dk2"/>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58813" y="1773238"/>
            <a:ext cx="10855852" cy="4464049"/>
          </a:xfrm>
          <a:prstGeom prst="rect">
            <a:avLst/>
          </a:prstGeom>
          <a:noFill/>
          <a:ln>
            <a:noFill/>
          </a:ln>
        </p:spPr>
        <p:txBody>
          <a:bodyPr anchorCtr="0" anchor="t" bIns="0" lIns="0" spcFirstLastPara="1" rIns="0" wrap="square" tIns="0">
            <a:normAutofit/>
          </a:bodyPr>
          <a:lstStyle>
            <a:lvl1pPr indent="-228600" lvl="0" marL="45720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17500" lvl="1" marL="914400" marR="0" rtl="0" algn="l">
              <a:lnSpc>
                <a:spcPct val="110000"/>
              </a:lnSpc>
              <a:spcBef>
                <a:spcPts val="5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11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1" type="ftr"/>
          </p:nvPr>
        </p:nvSpPr>
        <p:spPr>
          <a:xfrm>
            <a:off x="671513" y="167981"/>
            <a:ext cx="10874375" cy="241437"/>
          </a:xfrm>
          <a:prstGeom prst="rect">
            <a:avLst/>
          </a:prstGeom>
          <a:noFill/>
          <a:ln>
            <a:noFill/>
          </a:ln>
        </p:spPr>
        <p:txBody>
          <a:bodyPr anchorCtr="0" anchor="t" bIns="45700" lIns="0" spcFirstLastPara="1" rIns="91425" wrap="square" tIns="45700">
            <a:noAutofit/>
          </a:bodyPr>
          <a:lstStyle>
            <a:lvl1pPr lvl="0" marR="0" rtl="0" algn="l">
              <a:spcBef>
                <a:spcPts val="0"/>
              </a:spcBef>
              <a:spcAft>
                <a:spcPts val="0"/>
              </a:spcAft>
              <a:buSzPts val="1400"/>
              <a:buNone/>
              <a:defRPr b="0" i="0" sz="1000" u="none" cap="none" strike="noStrike">
                <a:solidFill>
                  <a:srgbClr val="A6A6A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grpSp>
        <p:nvGrpSpPr>
          <p:cNvPr id="13" name="Google Shape;13;p1"/>
          <p:cNvGrpSpPr/>
          <p:nvPr/>
        </p:nvGrpSpPr>
        <p:grpSpPr>
          <a:xfrm>
            <a:off x="0" y="-114752"/>
            <a:ext cx="12188148" cy="64309"/>
            <a:chOff x="0" y="1773238"/>
            <a:chExt cx="12188148" cy="735184"/>
          </a:xfrm>
        </p:grpSpPr>
        <p:cxnSp>
          <p:nvCxnSpPr>
            <p:cNvPr id="14" name="Google Shape;14;p1"/>
            <p:cNvCxnSpPr/>
            <p:nvPr/>
          </p:nvCxnSpPr>
          <p:spPr>
            <a:xfrm>
              <a:off x="0"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15" name="Google Shape;15;p1"/>
            <p:cNvCxnSpPr/>
            <p:nvPr/>
          </p:nvCxnSpPr>
          <p:spPr>
            <a:xfrm>
              <a:off x="677119"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16" name="Google Shape;16;p1"/>
            <p:cNvCxnSpPr/>
            <p:nvPr/>
          </p:nvCxnSpPr>
          <p:spPr>
            <a:xfrm>
              <a:off x="1354238"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17" name="Google Shape;17;p1"/>
            <p:cNvCxnSpPr/>
            <p:nvPr/>
          </p:nvCxnSpPr>
          <p:spPr>
            <a:xfrm>
              <a:off x="2031357"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18" name="Google Shape;18;p1"/>
            <p:cNvCxnSpPr/>
            <p:nvPr/>
          </p:nvCxnSpPr>
          <p:spPr>
            <a:xfrm>
              <a:off x="2708476"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19" name="Google Shape;19;p1"/>
            <p:cNvCxnSpPr/>
            <p:nvPr/>
          </p:nvCxnSpPr>
          <p:spPr>
            <a:xfrm>
              <a:off x="3385595"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0" name="Google Shape;20;p1"/>
            <p:cNvCxnSpPr/>
            <p:nvPr/>
          </p:nvCxnSpPr>
          <p:spPr>
            <a:xfrm>
              <a:off x="4062714"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1" name="Google Shape;21;p1"/>
            <p:cNvCxnSpPr/>
            <p:nvPr/>
          </p:nvCxnSpPr>
          <p:spPr>
            <a:xfrm>
              <a:off x="4739833"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2" name="Google Shape;22;p1"/>
            <p:cNvCxnSpPr/>
            <p:nvPr/>
          </p:nvCxnSpPr>
          <p:spPr>
            <a:xfrm>
              <a:off x="5416952"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3" name="Google Shape;23;p1"/>
            <p:cNvCxnSpPr/>
            <p:nvPr/>
          </p:nvCxnSpPr>
          <p:spPr>
            <a:xfrm>
              <a:off x="6094071"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4" name="Google Shape;24;p1"/>
            <p:cNvCxnSpPr/>
            <p:nvPr/>
          </p:nvCxnSpPr>
          <p:spPr>
            <a:xfrm>
              <a:off x="6771190"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5" name="Google Shape;25;p1"/>
            <p:cNvCxnSpPr/>
            <p:nvPr/>
          </p:nvCxnSpPr>
          <p:spPr>
            <a:xfrm>
              <a:off x="7448309"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6" name="Google Shape;26;p1"/>
            <p:cNvCxnSpPr/>
            <p:nvPr/>
          </p:nvCxnSpPr>
          <p:spPr>
            <a:xfrm>
              <a:off x="8125428"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7" name="Google Shape;27;p1"/>
            <p:cNvCxnSpPr/>
            <p:nvPr/>
          </p:nvCxnSpPr>
          <p:spPr>
            <a:xfrm>
              <a:off x="8802547"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8" name="Google Shape;28;p1"/>
            <p:cNvCxnSpPr/>
            <p:nvPr/>
          </p:nvCxnSpPr>
          <p:spPr>
            <a:xfrm>
              <a:off x="9479666"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29" name="Google Shape;29;p1"/>
            <p:cNvCxnSpPr/>
            <p:nvPr/>
          </p:nvCxnSpPr>
          <p:spPr>
            <a:xfrm>
              <a:off x="10156785"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0" name="Google Shape;30;p1"/>
            <p:cNvCxnSpPr/>
            <p:nvPr/>
          </p:nvCxnSpPr>
          <p:spPr>
            <a:xfrm>
              <a:off x="10833904"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1" name="Google Shape;31;p1"/>
            <p:cNvCxnSpPr/>
            <p:nvPr/>
          </p:nvCxnSpPr>
          <p:spPr>
            <a:xfrm>
              <a:off x="11511023"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2" name="Google Shape;32;p1"/>
            <p:cNvCxnSpPr/>
            <p:nvPr/>
          </p:nvCxnSpPr>
          <p:spPr>
            <a:xfrm>
              <a:off x="12188148" y="1773238"/>
              <a:ext cx="0" cy="735184"/>
            </a:xfrm>
            <a:prstGeom prst="straightConnector1">
              <a:avLst/>
            </a:prstGeom>
            <a:noFill/>
            <a:ln cap="flat" cmpd="sng" w="9525">
              <a:solidFill>
                <a:srgbClr val="7F7F7F"/>
              </a:solidFill>
              <a:prstDash val="solid"/>
              <a:miter lim="800000"/>
              <a:headEnd len="sm" w="sm" type="none"/>
              <a:tailEnd len="sm" w="sm" type="none"/>
            </a:ln>
          </p:spPr>
        </p:cxnSp>
      </p:grpSp>
      <p:grpSp>
        <p:nvGrpSpPr>
          <p:cNvPr id="33" name="Google Shape;33;p1"/>
          <p:cNvGrpSpPr/>
          <p:nvPr/>
        </p:nvGrpSpPr>
        <p:grpSpPr>
          <a:xfrm>
            <a:off x="-3" y="6987088"/>
            <a:ext cx="12188148" cy="64309"/>
            <a:chOff x="0" y="1773238"/>
            <a:chExt cx="12188148" cy="735184"/>
          </a:xfrm>
        </p:grpSpPr>
        <p:cxnSp>
          <p:nvCxnSpPr>
            <p:cNvPr id="34" name="Google Shape;34;p1"/>
            <p:cNvCxnSpPr/>
            <p:nvPr/>
          </p:nvCxnSpPr>
          <p:spPr>
            <a:xfrm>
              <a:off x="0"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5" name="Google Shape;35;p1"/>
            <p:cNvCxnSpPr/>
            <p:nvPr/>
          </p:nvCxnSpPr>
          <p:spPr>
            <a:xfrm>
              <a:off x="677119"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6" name="Google Shape;36;p1"/>
            <p:cNvCxnSpPr/>
            <p:nvPr/>
          </p:nvCxnSpPr>
          <p:spPr>
            <a:xfrm>
              <a:off x="1354238"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7" name="Google Shape;37;p1"/>
            <p:cNvCxnSpPr/>
            <p:nvPr/>
          </p:nvCxnSpPr>
          <p:spPr>
            <a:xfrm>
              <a:off x="2031357"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8" name="Google Shape;38;p1"/>
            <p:cNvCxnSpPr/>
            <p:nvPr/>
          </p:nvCxnSpPr>
          <p:spPr>
            <a:xfrm>
              <a:off x="2708476"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39" name="Google Shape;39;p1"/>
            <p:cNvCxnSpPr/>
            <p:nvPr/>
          </p:nvCxnSpPr>
          <p:spPr>
            <a:xfrm>
              <a:off x="3385595"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0" name="Google Shape;40;p1"/>
            <p:cNvCxnSpPr/>
            <p:nvPr/>
          </p:nvCxnSpPr>
          <p:spPr>
            <a:xfrm>
              <a:off x="4062714"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1" name="Google Shape;41;p1"/>
            <p:cNvCxnSpPr/>
            <p:nvPr/>
          </p:nvCxnSpPr>
          <p:spPr>
            <a:xfrm>
              <a:off x="4739833"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2" name="Google Shape;42;p1"/>
            <p:cNvCxnSpPr/>
            <p:nvPr/>
          </p:nvCxnSpPr>
          <p:spPr>
            <a:xfrm>
              <a:off x="5416952"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3" name="Google Shape;43;p1"/>
            <p:cNvCxnSpPr/>
            <p:nvPr/>
          </p:nvCxnSpPr>
          <p:spPr>
            <a:xfrm>
              <a:off x="6094071"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4" name="Google Shape;44;p1"/>
            <p:cNvCxnSpPr/>
            <p:nvPr/>
          </p:nvCxnSpPr>
          <p:spPr>
            <a:xfrm>
              <a:off x="6771190"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5" name="Google Shape;45;p1"/>
            <p:cNvCxnSpPr/>
            <p:nvPr/>
          </p:nvCxnSpPr>
          <p:spPr>
            <a:xfrm>
              <a:off x="7448309"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6" name="Google Shape;46;p1"/>
            <p:cNvCxnSpPr/>
            <p:nvPr/>
          </p:nvCxnSpPr>
          <p:spPr>
            <a:xfrm>
              <a:off x="8125428"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7" name="Google Shape;47;p1"/>
            <p:cNvCxnSpPr/>
            <p:nvPr/>
          </p:nvCxnSpPr>
          <p:spPr>
            <a:xfrm>
              <a:off x="8802547"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8" name="Google Shape;48;p1"/>
            <p:cNvCxnSpPr/>
            <p:nvPr/>
          </p:nvCxnSpPr>
          <p:spPr>
            <a:xfrm>
              <a:off x="9479666"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49" name="Google Shape;49;p1"/>
            <p:cNvCxnSpPr/>
            <p:nvPr/>
          </p:nvCxnSpPr>
          <p:spPr>
            <a:xfrm>
              <a:off x="10156785"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50" name="Google Shape;50;p1"/>
            <p:cNvCxnSpPr/>
            <p:nvPr/>
          </p:nvCxnSpPr>
          <p:spPr>
            <a:xfrm>
              <a:off x="10833904"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51" name="Google Shape;51;p1"/>
            <p:cNvCxnSpPr/>
            <p:nvPr/>
          </p:nvCxnSpPr>
          <p:spPr>
            <a:xfrm>
              <a:off x="11511023" y="1773238"/>
              <a:ext cx="0" cy="735184"/>
            </a:xfrm>
            <a:prstGeom prst="straightConnector1">
              <a:avLst/>
            </a:prstGeom>
            <a:noFill/>
            <a:ln cap="flat" cmpd="sng" w="9525">
              <a:solidFill>
                <a:srgbClr val="7F7F7F"/>
              </a:solidFill>
              <a:prstDash val="solid"/>
              <a:miter lim="800000"/>
              <a:headEnd len="sm" w="sm" type="none"/>
              <a:tailEnd len="sm" w="sm" type="none"/>
            </a:ln>
          </p:spPr>
        </p:cxnSp>
        <p:cxnSp>
          <p:nvCxnSpPr>
            <p:cNvPr id="52" name="Google Shape;52;p1"/>
            <p:cNvCxnSpPr/>
            <p:nvPr/>
          </p:nvCxnSpPr>
          <p:spPr>
            <a:xfrm>
              <a:off x="12188148" y="1773238"/>
              <a:ext cx="0" cy="735184"/>
            </a:xfrm>
            <a:prstGeom prst="straightConnector1">
              <a:avLst/>
            </a:prstGeom>
            <a:noFill/>
            <a:ln cap="flat" cmpd="sng" w="9525">
              <a:solidFill>
                <a:srgbClr val="7F7F7F"/>
              </a:solidFill>
              <a:prstDash val="solid"/>
              <a:miter lim="800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15">
          <p15:clr>
            <a:srgbClr val="FDE53C"/>
          </p15:clr>
        </p15:guide>
        <p15:guide id="2" pos="7265">
          <p15:clr>
            <a:srgbClr val="FDE53C"/>
          </p15:clr>
        </p15:guide>
        <p15:guide id="3" orient="horz" pos="3906">
          <p15:clr>
            <a:srgbClr val="FDE53C"/>
          </p15:clr>
        </p15:guide>
        <p15:guide id="4" pos="5110">
          <p15:clr>
            <a:srgbClr val="FDE53C"/>
          </p15:clr>
        </p15:guide>
        <p15:guide id="5" pos="2547">
          <p15:clr>
            <a:srgbClr val="FDE53C"/>
          </p15:clr>
        </p15:guide>
        <p15:guide id="6" pos="3840">
          <p15:clr>
            <a:srgbClr val="FDE53C"/>
          </p15:clr>
        </p15:guide>
        <p15:guide id="7" orient="horz" pos="436">
          <p15:clr>
            <a:srgbClr val="FDE53C"/>
          </p15:clr>
        </p15:guide>
        <p15:guide id="8" orient="horz" pos="1117">
          <p15:clr>
            <a:srgbClr val="FDE53C"/>
          </p15:clr>
        </p15:guide>
        <p15:guide id="9" pos="2116">
          <p15:clr>
            <a:srgbClr val="FDE53C"/>
          </p15:clr>
        </p15:guide>
        <p15:guide id="10" pos="5541">
          <p15:clr>
            <a:srgbClr val="FDE53C"/>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console.firebase.google.com/" TargetMode="Externa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hyperlink" Target="http://drive.google.com/file/d/1ycYkUQ1B0A_JBO_kW2RPljCJq6__UP9w/view" TargetMode="External"/><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txBox="1"/>
          <p:nvPr>
            <p:ph idx="1" type="body"/>
          </p:nvPr>
        </p:nvSpPr>
        <p:spPr>
          <a:xfrm>
            <a:off x="658813" y="3639110"/>
            <a:ext cx="10223400" cy="277200"/>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chemeClr val="lt1"/>
              </a:buClr>
              <a:buSzPts val="2000"/>
              <a:buFont typeface="Arial"/>
              <a:buNone/>
            </a:pPr>
            <a:r>
              <a:rPr lang="ru-RU"/>
              <a:t>Клещин Никита</a:t>
            </a:r>
            <a:endParaRPr/>
          </a:p>
        </p:txBody>
      </p:sp>
      <p:sp>
        <p:nvSpPr>
          <p:cNvPr id="367" name="Google Shape;367;p45"/>
          <p:cNvSpPr txBox="1"/>
          <p:nvPr>
            <p:ph type="title"/>
          </p:nvPr>
        </p:nvSpPr>
        <p:spPr>
          <a:xfrm>
            <a:off x="622300" y="699321"/>
            <a:ext cx="10220400" cy="25212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t>Фоновая работа, уведомления</a:t>
            </a:r>
            <a:br>
              <a:rPr lang="ru-RU"/>
            </a:br>
            <a:br>
              <a:rPr lang="ru-RU" sz="1000"/>
            </a:br>
            <a:r>
              <a:rPr lang="ru-RU" sz="4000"/>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Создать группы (не обязательно)</a:t>
            </a:r>
            <a:endParaRPr/>
          </a:p>
        </p:txBody>
      </p:sp>
      <p:sp>
        <p:nvSpPr>
          <p:cNvPr id="439" name="Google Shape;439;p54"/>
          <p:cNvSpPr txBox="1"/>
          <p:nvPr/>
        </p:nvSpPr>
        <p:spPr>
          <a:xfrm>
            <a:off x="344700" y="1641050"/>
            <a:ext cx="5751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manager = NotificationManagerCompat.from(context)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Получить группу</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(manager.getNotificationChannelGroup(id) != </a:t>
            </a:r>
            <a:r>
              <a:rPr lang="ru-RU" sz="1050">
                <a:solidFill>
                  <a:srgbClr val="3F51B5"/>
                </a:solidFill>
                <a:latin typeface="Roboto Mono"/>
                <a:ea typeface="Roboto Mono"/>
                <a:cs typeface="Roboto Mono"/>
                <a:sym typeface="Roboto Mono"/>
              </a:rPr>
              <a:t>null</a:t>
            </a: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builder = NotificationChannelGroupCompat.Builder(id).apply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setName(title)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Создать группу</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manager.createNotificationChannelGroup(builder.build())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Удалить группу</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manager.deleteNotificationChannelGroup(id)</a:t>
            </a:r>
            <a:endParaRPr sz="1050">
              <a:solidFill>
                <a:srgbClr val="37474F"/>
              </a:solidFill>
              <a:latin typeface="Roboto Mono"/>
              <a:ea typeface="Roboto Mono"/>
              <a:cs typeface="Roboto Mono"/>
              <a:sym typeface="Roboto Mono"/>
            </a:endParaRPr>
          </a:p>
        </p:txBody>
      </p:sp>
      <p:pic>
        <p:nvPicPr>
          <p:cNvPr id="440" name="Google Shape;440;p54"/>
          <p:cNvPicPr preferRelativeResize="0"/>
          <p:nvPr/>
        </p:nvPicPr>
        <p:blipFill>
          <a:blip r:embed="rId3">
            <a:alphaModFix/>
          </a:blip>
          <a:stretch>
            <a:fillRect/>
          </a:stretch>
        </p:blipFill>
        <p:spPr>
          <a:xfrm>
            <a:off x="8170900" y="1641050"/>
            <a:ext cx="2934535" cy="52169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5"/>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solidFill>
                  <a:schemeClr val="dk2"/>
                </a:solidFill>
              </a:rPr>
              <a:t>Создать каналы</a:t>
            </a:r>
            <a:endParaRPr/>
          </a:p>
        </p:txBody>
      </p:sp>
      <p:pic>
        <p:nvPicPr>
          <p:cNvPr id="447" name="Google Shape;447;p55"/>
          <p:cNvPicPr preferRelativeResize="0"/>
          <p:nvPr/>
        </p:nvPicPr>
        <p:blipFill>
          <a:blip r:embed="rId3">
            <a:alphaModFix/>
          </a:blip>
          <a:stretch>
            <a:fillRect/>
          </a:stretch>
        </p:blipFill>
        <p:spPr>
          <a:xfrm>
            <a:off x="8170900" y="1641050"/>
            <a:ext cx="2934535" cy="5216952"/>
          </a:xfrm>
          <a:prstGeom prst="rect">
            <a:avLst/>
          </a:prstGeom>
          <a:noFill/>
          <a:ln>
            <a:noFill/>
          </a:ln>
        </p:spPr>
      </p:pic>
      <p:sp>
        <p:nvSpPr>
          <p:cNvPr id="448" name="Google Shape;448;p55"/>
          <p:cNvSpPr txBox="1"/>
          <p:nvPr/>
        </p:nvSpPr>
        <p:spPr>
          <a:xfrm>
            <a:off x="366350" y="1641050"/>
            <a:ext cx="67743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manager = NotificationManagerCompat.from(context)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Получить канал</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(manager.getNotificationChannel(id) != </a:t>
            </a:r>
            <a:r>
              <a:rPr lang="ru-RU" sz="1050">
                <a:solidFill>
                  <a:srgbClr val="3F51B5"/>
                </a:solidFill>
                <a:latin typeface="Roboto Mono"/>
                <a:ea typeface="Roboto Mono"/>
                <a:cs typeface="Roboto Mono"/>
                <a:sym typeface="Roboto Mono"/>
              </a:rPr>
              <a:t>null</a:t>
            </a: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builder = NotificationChannelCompat.Builder(id, importance).apply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setName(title)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setDescription(description)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setGroup(groupId)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Создать канал</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manager.createNotificationChannel(builder.build())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Удалить канал</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manager.deleteNotificationChannel(id)</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Получить разрешение</a:t>
            </a:r>
            <a:endParaRPr/>
          </a:p>
        </p:txBody>
      </p:sp>
      <p:sp>
        <p:nvSpPr>
          <p:cNvPr id="455" name="Google Shape;455;p56"/>
          <p:cNvSpPr txBox="1"/>
          <p:nvPr/>
        </p:nvSpPr>
        <p:spPr>
          <a:xfrm>
            <a:off x="365300" y="1196050"/>
            <a:ext cx="5987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С Android 13 нужно запрашивать разрешение на показ уведомлений</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&lt;uses-permission android:name=</a:t>
            </a:r>
            <a:r>
              <a:rPr lang="ru-RU" sz="1050">
                <a:solidFill>
                  <a:srgbClr val="388E3C"/>
                </a:solidFill>
                <a:latin typeface="Roboto Mono"/>
                <a:ea typeface="Roboto Mono"/>
                <a:cs typeface="Roboto Mono"/>
                <a:sym typeface="Roboto Mono"/>
              </a:rPr>
              <a:t>"android.permission.POST_NOTIFICATIONS"</a:t>
            </a:r>
            <a:r>
              <a:rPr lang="ru-RU" sz="1050">
                <a:solidFill>
                  <a:srgbClr val="37474F"/>
                </a:solidFill>
                <a:latin typeface="Roboto Mono"/>
                <a:ea typeface="Roboto Mono"/>
                <a:cs typeface="Roboto Mono"/>
                <a:sym typeface="Roboto Mono"/>
              </a:rPr>
              <a:t>/&gt;</a:t>
            </a:r>
            <a:endParaRPr sz="1050">
              <a:solidFill>
                <a:srgbClr val="37474F"/>
              </a:solidFill>
              <a:latin typeface="Roboto Mono"/>
              <a:ea typeface="Roboto Mono"/>
              <a:cs typeface="Roboto Mono"/>
              <a:sym typeface="Roboto Mono"/>
            </a:endParaRPr>
          </a:p>
        </p:txBody>
      </p:sp>
      <p:sp>
        <p:nvSpPr>
          <p:cNvPr id="456" name="Google Shape;456;p56"/>
          <p:cNvSpPr txBox="1"/>
          <p:nvPr/>
        </p:nvSpPr>
        <p:spPr>
          <a:xfrm>
            <a:off x="365300" y="1703950"/>
            <a:ext cx="11662500" cy="503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 MainActivity : AppCompatActivity()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protected</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notificationPermissionLauncher = registerForActivityResult(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ActivityResultContracts.RequestPermission(),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::proceedNotificationPermission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requestPermission(activity: Activity)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(Build.VERSION.SDK_INT &lt; Build.VERSION_CODES.TIRAMISU)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Текущая версия Android не требует разрешение для показа уведомлений</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(ContextCompat.checkSelfPermission(activity, Manifest.permission.POST_NOTIFICATIONS) == PackageManager.PERMISSION_GRANTED)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Разрешение уже выдано</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(ActivityCompat.shouldShowRequestPermissionRationale(activity, Manifest.permission.POST_NOTIFICATIONS))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Означает что пользователь уже видел предложение дать разрешение, но отказался.</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Google рекомендует не донимать пользователя таким вопросом</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notificationPermissionLauncher.launch(Manifest.permission.POST_NOTIFICATIONS)</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protected</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proceedNotificationPermission(isGranted: Boolean)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57"/>
          <p:cNvPicPr preferRelativeResize="0"/>
          <p:nvPr/>
        </p:nvPicPr>
        <p:blipFill>
          <a:blip r:embed="rId3">
            <a:alphaModFix/>
          </a:blip>
          <a:stretch>
            <a:fillRect/>
          </a:stretch>
        </p:blipFill>
        <p:spPr>
          <a:xfrm>
            <a:off x="8295825" y="1642675"/>
            <a:ext cx="2933650" cy="5215325"/>
          </a:xfrm>
          <a:prstGeom prst="rect">
            <a:avLst/>
          </a:prstGeom>
          <a:noFill/>
          <a:ln>
            <a:noFill/>
          </a:ln>
        </p:spPr>
      </p:pic>
      <p:sp>
        <p:nvSpPr>
          <p:cNvPr id="463" name="Google Shape;463;p57"/>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Показать у</a:t>
            </a:r>
            <a:r>
              <a:rPr lang="ru-RU"/>
              <a:t>ведомление</a:t>
            </a:r>
            <a:endParaRPr/>
          </a:p>
        </p:txBody>
      </p:sp>
      <p:sp>
        <p:nvSpPr>
          <p:cNvPr id="464" name="Google Shape;464;p57"/>
          <p:cNvSpPr txBox="1"/>
          <p:nvPr/>
        </p:nvSpPr>
        <p:spPr>
          <a:xfrm>
            <a:off x="375200" y="1336250"/>
            <a:ext cx="99483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00">
                <a:solidFill>
                  <a:srgbClr val="3F51B5"/>
                </a:solidFill>
                <a:latin typeface="Roboto Mono"/>
                <a:ea typeface="Roboto Mono"/>
                <a:cs typeface="Roboto Mono"/>
                <a:sym typeface="Roboto Mono"/>
              </a:rPr>
              <a:t>if</a:t>
            </a:r>
            <a:r>
              <a:rPr lang="ru-RU" sz="1000">
                <a:solidFill>
                  <a:srgbClr val="37474F"/>
                </a:solidFill>
                <a:latin typeface="Roboto Mono"/>
                <a:ea typeface="Roboto Mono"/>
                <a:cs typeface="Roboto Mono"/>
                <a:sym typeface="Roboto Mono"/>
              </a:rPr>
              <a:t> (ActivityCompat.checkSelfPermission(context, Manifest.permission.POST_NOTIFICATIONS) != PackageManager.PERMISSION_GRANTED)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r>
              <a:rPr lang="ru-RU" sz="1000">
                <a:solidFill>
                  <a:srgbClr val="D81B60"/>
                </a:solidFill>
                <a:latin typeface="Roboto Mono"/>
                <a:ea typeface="Roboto Mono"/>
                <a:cs typeface="Roboto Mono"/>
                <a:sym typeface="Roboto Mono"/>
              </a:rPr>
              <a:t>// Разрешения нет</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r>
              <a:rPr lang="ru-RU" sz="1000">
                <a:solidFill>
                  <a:srgbClr val="3F51B5"/>
                </a:solidFill>
                <a:latin typeface="Roboto Mono"/>
                <a:ea typeface="Roboto Mono"/>
                <a:cs typeface="Roboto Mono"/>
                <a:sym typeface="Roboto Mono"/>
              </a:rPr>
              <a:t>return</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F51B5"/>
                </a:solidFill>
                <a:latin typeface="Roboto Mono"/>
                <a:ea typeface="Roboto Mono"/>
                <a:cs typeface="Roboto Mono"/>
                <a:sym typeface="Roboto Mono"/>
              </a:rPr>
              <a:t>val</a:t>
            </a:r>
            <a:r>
              <a:rPr lang="ru-RU" sz="1000">
                <a:solidFill>
                  <a:srgbClr val="37474F"/>
                </a:solidFill>
                <a:latin typeface="Roboto Mono"/>
                <a:ea typeface="Roboto Mono"/>
                <a:cs typeface="Roboto Mono"/>
                <a:sym typeface="Roboto Mono"/>
              </a:rPr>
              <a:t> builder = NotificationCompat.Builder(context, channelId).apply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priority = NotificationCompat.PRIORITY_DEFAULT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setSmallIcon(R.mipmap.ic_notification)</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setContentTitle(</a:t>
            </a:r>
            <a:r>
              <a:rPr lang="ru-RU" sz="1000">
                <a:solidFill>
                  <a:srgbClr val="388E3C"/>
                </a:solidFill>
                <a:latin typeface="Roboto Mono"/>
                <a:ea typeface="Roboto Mono"/>
                <a:cs typeface="Roboto Mono"/>
                <a:sym typeface="Roboto Mono"/>
              </a:rPr>
              <a:t>"Title"</a:t>
            </a:r>
            <a:r>
              <a:rPr lang="ru-RU"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setContentText(</a:t>
            </a:r>
            <a:r>
              <a:rPr lang="ru-RU" sz="1000">
                <a:solidFill>
                  <a:srgbClr val="388E3C"/>
                </a:solidFill>
                <a:latin typeface="Roboto Mono"/>
                <a:ea typeface="Roboto Mono"/>
                <a:cs typeface="Roboto Mono"/>
                <a:sym typeface="Roboto Mono"/>
              </a:rPr>
              <a:t>"Content"</a:t>
            </a:r>
            <a:r>
              <a:rPr lang="ru-RU"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setGroup(groupId)</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r>
              <a:rPr lang="ru-RU" sz="1000">
                <a:solidFill>
                  <a:srgbClr val="D81B60"/>
                </a:solidFill>
                <a:latin typeface="Roboto Mono"/>
                <a:ea typeface="Roboto Mono"/>
                <a:cs typeface="Roboto Mono"/>
                <a:sym typeface="Roboto Mono"/>
              </a:rPr>
              <a:t>// Не “смахиваемый”</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setOngoing(</a:t>
            </a:r>
            <a:r>
              <a:rPr lang="ru-RU" sz="1000">
                <a:solidFill>
                  <a:srgbClr val="3F51B5"/>
                </a:solidFill>
                <a:latin typeface="Roboto Mono"/>
                <a:ea typeface="Roboto Mono"/>
                <a:cs typeface="Roboto Mono"/>
                <a:sym typeface="Roboto Mono"/>
              </a:rPr>
              <a:t>true</a:t>
            </a:r>
            <a:r>
              <a:rPr lang="ru-RU"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r>
              <a:rPr lang="ru-RU" sz="1000">
                <a:solidFill>
                  <a:srgbClr val="D81B60"/>
                </a:solidFill>
                <a:latin typeface="Roboto Mono"/>
                <a:ea typeface="Roboto Mono"/>
                <a:cs typeface="Roboto Mono"/>
                <a:sym typeface="Roboto Mono"/>
              </a:rPr>
              <a:t>// Добавить кнопку</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r>
              <a:rPr lang="ru-RU" sz="1000">
                <a:solidFill>
                  <a:srgbClr val="3F51B5"/>
                </a:solidFill>
                <a:latin typeface="Roboto Mono"/>
                <a:ea typeface="Roboto Mono"/>
                <a:cs typeface="Roboto Mono"/>
                <a:sym typeface="Roboto Mono"/>
              </a:rPr>
              <a:t>val</a:t>
            </a:r>
            <a:r>
              <a:rPr lang="ru-RU" sz="1000">
                <a:solidFill>
                  <a:srgbClr val="37474F"/>
                </a:solidFill>
                <a:latin typeface="Roboto Mono"/>
                <a:ea typeface="Roboto Mono"/>
                <a:cs typeface="Roboto Mono"/>
                <a:sym typeface="Roboto Mono"/>
              </a:rPr>
              <a:t> actionIntent: Intent =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r>
              <a:rPr lang="ru-RU" sz="1000">
                <a:solidFill>
                  <a:srgbClr val="3F51B5"/>
                </a:solidFill>
                <a:latin typeface="Roboto Mono"/>
                <a:ea typeface="Roboto Mono"/>
                <a:cs typeface="Roboto Mono"/>
                <a:sym typeface="Roboto Mono"/>
              </a:rPr>
              <a:t>val</a:t>
            </a:r>
            <a:r>
              <a:rPr lang="ru-RU" sz="1000">
                <a:solidFill>
                  <a:srgbClr val="37474F"/>
                </a:solidFill>
                <a:latin typeface="Roboto Mono"/>
                <a:ea typeface="Roboto Mono"/>
                <a:cs typeface="Roboto Mono"/>
                <a:sym typeface="Roboto Mono"/>
              </a:rPr>
              <a:t> </a:t>
            </a:r>
            <a:r>
              <a:rPr lang="ru-RU" sz="1000">
                <a:solidFill>
                  <a:srgbClr val="37474F"/>
                </a:solidFill>
                <a:latin typeface="Roboto Mono"/>
                <a:ea typeface="Roboto Mono"/>
                <a:cs typeface="Roboto Mono"/>
                <a:sym typeface="Roboto Mono"/>
              </a:rPr>
              <a:t>actionPendingIntent: PendingIntent </a:t>
            </a:r>
            <a:r>
              <a:rPr lang="ru-RU"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addAction(</a:t>
            </a:r>
            <a:r>
              <a:rPr lang="ru-RU" sz="1000">
                <a:solidFill>
                  <a:srgbClr val="C53929"/>
                </a:solidFill>
                <a:latin typeface="Roboto Mono"/>
                <a:ea typeface="Roboto Mono"/>
                <a:cs typeface="Roboto Mono"/>
                <a:sym typeface="Roboto Mono"/>
              </a:rPr>
              <a:t>0</a:t>
            </a:r>
            <a:r>
              <a:rPr lang="ru-RU" sz="1000">
                <a:solidFill>
                  <a:srgbClr val="37474F"/>
                </a:solidFill>
                <a:latin typeface="Roboto Mono"/>
                <a:ea typeface="Roboto Mono"/>
                <a:cs typeface="Roboto Mono"/>
                <a:sym typeface="Roboto Mono"/>
              </a:rPr>
              <a:t>, actionTitle, </a:t>
            </a:r>
            <a:r>
              <a:rPr lang="ru-RU" sz="1000">
                <a:solidFill>
                  <a:srgbClr val="37474F"/>
                </a:solidFill>
                <a:latin typeface="Roboto Mono"/>
                <a:ea typeface="Roboto Mono"/>
                <a:cs typeface="Roboto Mono"/>
                <a:sym typeface="Roboto Mono"/>
              </a:rPr>
              <a:t>actionPendingIntent</a:t>
            </a:r>
            <a:r>
              <a:rPr lang="ru-RU"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F51B5"/>
                </a:solidFill>
                <a:latin typeface="Roboto Mono"/>
                <a:ea typeface="Roboto Mono"/>
                <a:cs typeface="Roboto Mono"/>
                <a:sym typeface="Roboto Mono"/>
              </a:rPr>
              <a:t>val</a:t>
            </a:r>
            <a:r>
              <a:rPr lang="ru-RU" sz="1000">
                <a:solidFill>
                  <a:srgbClr val="37474F"/>
                </a:solidFill>
                <a:latin typeface="Roboto Mono"/>
                <a:ea typeface="Roboto Mono"/>
                <a:cs typeface="Roboto Mono"/>
                <a:sym typeface="Roboto Mono"/>
              </a:rPr>
              <a:t> manager = NotificationManagerCompat.from(context)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D81B60"/>
                </a:solidFill>
                <a:latin typeface="Roboto Mono"/>
                <a:ea typeface="Roboto Mono"/>
                <a:cs typeface="Roboto Mono"/>
                <a:sym typeface="Roboto Mono"/>
              </a:rPr>
              <a:t>// Показать уведомление</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manager.notify(notificationId, builder.build())</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D81B60"/>
                </a:solidFill>
                <a:latin typeface="Roboto Mono"/>
                <a:ea typeface="Roboto Mono"/>
                <a:cs typeface="Roboto Mono"/>
                <a:sym typeface="Roboto Mono"/>
              </a:rPr>
              <a:t>// Отменить уведомление</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manager.cancel(notificationId)</a:t>
            </a:r>
            <a:endParaRPr sz="1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00">
                <a:solidFill>
                  <a:srgbClr val="37474F"/>
                </a:solidFill>
                <a:latin typeface="Roboto Mono"/>
                <a:ea typeface="Roboto Mono"/>
                <a:cs typeface="Roboto Mono"/>
                <a:sym typeface="Roboto Mono"/>
              </a:rPr>
              <a:t>manager.cancelAll()</a:t>
            </a:r>
            <a:endParaRPr sz="1000">
              <a:solidFill>
                <a:srgbClr val="37474F"/>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8"/>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Важность</a:t>
            </a:r>
            <a:endParaRPr/>
          </a:p>
        </p:txBody>
      </p:sp>
      <p:pic>
        <p:nvPicPr>
          <p:cNvPr id="471" name="Google Shape;471;p58"/>
          <p:cNvPicPr preferRelativeResize="0"/>
          <p:nvPr/>
        </p:nvPicPr>
        <p:blipFill rotWithShape="1">
          <a:blip r:embed="rId3">
            <a:alphaModFix/>
          </a:blip>
          <a:srcRect b="0" l="0" r="0" t="0"/>
          <a:stretch/>
        </p:blipFill>
        <p:spPr>
          <a:xfrm>
            <a:off x="1286934" y="1864678"/>
            <a:ext cx="9005146" cy="40837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txBox="1"/>
          <p:nvPr>
            <p:ph idx="1" type="body"/>
          </p:nvPr>
        </p:nvSpPr>
        <p:spPr>
          <a:xfrm>
            <a:off x="677334" y="1773238"/>
            <a:ext cx="53043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Обертка для </a:t>
            </a:r>
            <a:r>
              <a:rPr b="1" lang="ru-RU"/>
              <a:t>Intent</a:t>
            </a:r>
            <a:r>
              <a:rPr lang="ru-RU"/>
              <a:t>. </a:t>
            </a:r>
            <a:r>
              <a:rPr b="1" lang="ru-RU"/>
              <a:t>PendingIntent </a:t>
            </a:r>
            <a:r>
              <a:rPr lang="ru-RU"/>
              <a:t>запустит Intent в каком-то будущем, при наступлении определенных событий.</a:t>
            </a:r>
            <a:endParaRPr/>
          </a:p>
          <a:p>
            <a:pPr indent="0" lvl="0" marL="0" rtl="0" algn="l">
              <a:spcBef>
                <a:spcPts val="1000"/>
              </a:spcBef>
              <a:spcAft>
                <a:spcPts val="0"/>
              </a:spcAft>
              <a:buNone/>
            </a:pPr>
            <a:r>
              <a:rPr lang="ru-RU"/>
              <a:t>Частый случай применения такого объекта - это действия в уведомлениях.</a:t>
            </a:r>
            <a:endParaRPr/>
          </a:p>
          <a:p>
            <a:pPr indent="0" lvl="0" marL="0" rtl="0" algn="l">
              <a:spcBef>
                <a:spcPts val="1000"/>
              </a:spcBef>
              <a:spcAft>
                <a:spcPts val="0"/>
              </a:spcAft>
              <a:buNone/>
            </a:pPr>
            <a:r>
              <a:rPr lang="ru-RU"/>
              <a:t>Варианты создания PendingIntent:</a:t>
            </a:r>
            <a:endParaRPr/>
          </a:p>
          <a:p>
            <a:pPr indent="-342900" lvl="0" marL="457200" rtl="0" algn="l">
              <a:spcBef>
                <a:spcPts val="1000"/>
              </a:spcBef>
              <a:spcAft>
                <a:spcPts val="0"/>
              </a:spcAft>
              <a:buSzPts val="1800"/>
              <a:buChar char="-"/>
            </a:pPr>
            <a:r>
              <a:rPr b="1" lang="ru-RU"/>
              <a:t>PendingIntent.getActivity</a:t>
            </a:r>
            <a:r>
              <a:rPr lang="ru-RU"/>
              <a:t> - запуск Activity</a:t>
            </a:r>
            <a:endParaRPr/>
          </a:p>
          <a:p>
            <a:pPr indent="-342900" lvl="0" marL="457200" rtl="0" algn="l">
              <a:spcBef>
                <a:spcPts val="0"/>
              </a:spcBef>
              <a:spcAft>
                <a:spcPts val="0"/>
              </a:spcAft>
              <a:buSzPts val="1800"/>
              <a:buChar char="-"/>
            </a:pPr>
            <a:r>
              <a:rPr b="1" lang="ru-RU"/>
              <a:t>PendingIntent.getActivities</a:t>
            </a:r>
            <a:r>
              <a:rPr lang="ru-RU"/>
              <a:t> - то же, что и прошлый, но для нескольких Activity</a:t>
            </a:r>
            <a:endParaRPr/>
          </a:p>
          <a:p>
            <a:pPr indent="-342900" lvl="0" marL="457200" rtl="0" algn="l">
              <a:spcBef>
                <a:spcPts val="0"/>
              </a:spcBef>
              <a:spcAft>
                <a:spcPts val="0"/>
              </a:spcAft>
              <a:buSzPts val="1800"/>
              <a:buChar char="-"/>
            </a:pPr>
            <a:r>
              <a:rPr b="1" lang="ru-RU"/>
              <a:t>PendingIntent.getBroadcast</a:t>
            </a:r>
            <a:r>
              <a:rPr lang="ru-RU"/>
              <a:t> - триггер для BroadcastReceiver</a:t>
            </a:r>
            <a:endParaRPr/>
          </a:p>
          <a:p>
            <a:pPr indent="-342900" lvl="0" marL="457200" rtl="0" algn="l">
              <a:spcBef>
                <a:spcPts val="0"/>
              </a:spcBef>
              <a:spcAft>
                <a:spcPts val="0"/>
              </a:spcAft>
              <a:buSzPts val="1800"/>
              <a:buChar char="-"/>
            </a:pPr>
            <a:r>
              <a:rPr b="1" lang="ru-RU"/>
              <a:t>PendingIntent.getService/getForegroundService </a:t>
            </a:r>
            <a:r>
              <a:rPr lang="ru-RU"/>
              <a:t>- триггер для Service</a:t>
            </a:r>
            <a:endParaRPr/>
          </a:p>
        </p:txBody>
      </p:sp>
      <p:sp>
        <p:nvSpPr>
          <p:cNvPr id="478" name="Google Shape;478;p59"/>
          <p:cNvSpPr txBox="1"/>
          <p:nvPr>
            <p:ph idx="2" type="body"/>
          </p:nvPr>
        </p:nvSpPr>
        <p:spPr>
          <a:xfrm>
            <a:off x="6228824" y="1773239"/>
            <a:ext cx="53043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Где</a:t>
            </a:r>
            <a:endParaRPr/>
          </a:p>
          <a:p>
            <a:pPr indent="-342900" lvl="0" marL="457200" rtl="0" algn="l">
              <a:spcBef>
                <a:spcPts val="1000"/>
              </a:spcBef>
              <a:spcAft>
                <a:spcPts val="0"/>
              </a:spcAft>
              <a:buSzPts val="1800"/>
              <a:buChar char="-"/>
            </a:pPr>
            <a:r>
              <a:rPr b="1" lang="ru-RU"/>
              <a:t>context</a:t>
            </a:r>
            <a:r>
              <a:rPr lang="ru-RU"/>
              <a:t> - (Как думаете, это что?)</a:t>
            </a:r>
            <a:endParaRPr/>
          </a:p>
          <a:p>
            <a:pPr indent="-342900" lvl="0" marL="457200" rtl="0" algn="l">
              <a:spcBef>
                <a:spcPts val="0"/>
              </a:spcBef>
              <a:spcAft>
                <a:spcPts val="0"/>
              </a:spcAft>
              <a:buSzPts val="1800"/>
              <a:buChar char="-"/>
            </a:pPr>
            <a:r>
              <a:rPr b="1" lang="ru-RU"/>
              <a:t>requestCode </a:t>
            </a:r>
            <a:r>
              <a:rPr lang="ru-RU"/>
              <a:t>- Приватный ключ для того, что бы различать PendingIntent</a:t>
            </a:r>
            <a:endParaRPr/>
          </a:p>
          <a:p>
            <a:pPr indent="-342900" lvl="0" marL="457200" rtl="0" algn="l">
              <a:spcBef>
                <a:spcPts val="0"/>
              </a:spcBef>
              <a:spcAft>
                <a:spcPts val="0"/>
              </a:spcAft>
              <a:buSzPts val="1800"/>
              <a:buChar char="-"/>
            </a:pPr>
            <a:r>
              <a:rPr b="1" lang="ru-RU"/>
              <a:t>intent </a:t>
            </a:r>
            <a:r>
              <a:rPr lang="ru-RU"/>
              <a:t>- </a:t>
            </a:r>
            <a:r>
              <a:rPr lang="ru-RU"/>
              <a:t>(Как думаете, это что?)</a:t>
            </a:r>
            <a:endParaRPr/>
          </a:p>
          <a:p>
            <a:pPr indent="-342900" lvl="0" marL="457200" rtl="0" algn="l">
              <a:spcBef>
                <a:spcPts val="0"/>
              </a:spcBef>
              <a:spcAft>
                <a:spcPts val="0"/>
              </a:spcAft>
              <a:buSzPts val="1800"/>
              <a:buChar char="-"/>
            </a:pPr>
            <a:r>
              <a:rPr b="1" lang="ru-RU"/>
              <a:t>flags </a:t>
            </a:r>
            <a:r>
              <a:rPr lang="ru-RU"/>
              <a:t>- флаги, настраивающие поведение PendingIntent. Можно указывать несколько при помощи бинарной операции (например, PendingIntent.FLAG_IMMUTABLE or PendingIntent.FLAG_UPDATE_CURRENT)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79" name="Google Shape;479;p59"/>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PendingIntent?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0"/>
          <p:cNvSpPr txBox="1"/>
          <p:nvPr>
            <p:ph idx="1" type="body"/>
          </p:nvPr>
        </p:nvSpPr>
        <p:spPr>
          <a:xfrm>
            <a:off x="677325" y="1773250"/>
            <a:ext cx="50598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Основной компонент приложения. Используется для подписки на какие-то уведомления в системе. Также, может использоваться для общения компонентов внутри приложения.</a:t>
            </a:r>
            <a:endParaRPr/>
          </a:p>
          <a:p>
            <a:pPr indent="0" lvl="0" marL="0" rtl="0" algn="l">
              <a:spcBef>
                <a:spcPts val="1000"/>
              </a:spcBef>
              <a:spcAft>
                <a:spcPts val="0"/>
              </a:spcAft>
              <a:buNone/>
            </a:pPr>
            <a:r>
              <a:rPr lang="ru-RU"/>
              <a:t>От версии к версии Android - ужимаются в правах:)</a:t>
            </a:r>
            <a:endParaRPr/>
          </a:p>
          <a:p>
            <a:pPr indent="0" lvl="0" marL="0" rtl="0" algn="l">
              <a:spcBef>
                <a:spcPts val="1000"/>
              </a:spcBef>
              <a:spcAft>
                <a:spcPts val="0"/>
              </a:spcAft>
              <a:buNone/>
            </a:pPr>
            <a:r>
              <a:rPr lang="ru-RU"/>
              <a:t>И при подписи на какие-то события, надо внимательно читать, где следует регистрироваться</a:t>
            </a:r>
            <a:endParaRPr/>
          </a:p>
          <a:p>
            <a:pPr indent="0" lvl="0" marL="0" rtl="0" algn="l">
              <a:spcBef>
                <a:spcPts val="1000"/>
              </a:spcBef>
              <a:spcAft>
                <a:spcPts val="0"/>
              </a:spcAft>
              <a:buNone/>
            </a:pPr>
            <a:r>
              <a:rPr b="1" lang="ru-RU"/>
              <a:t>IntentFilter </a:t>
            </a:r>
            <a:r>
              <a:rPr lang="ru-RU"/>
              <a:t>- это условия срабатывания триггера (можно заметить, что такой фильтр есть и у </a:t>
            </a:r>
            <a:r>
              <a:rPr b="1" lang="ru-RU"/>
              <a:t>Activity </a:t>
            </a:r>
            <a:r>
              <a:rPr lang="ru-RU"/>
              <a:t>и у </a:t>
            </a:r>
            <a:r>
              <a:rPr b="1" lang="ru-RU"/>
              <a:t>Service</a:t>
            </a:r>
            <a:r>
              <a:rPr lang="ru-RU"/>
              <a:t>).</a:t>
            </a:r>
            <a:endParaRPr/>
          </a:p>
        </p:txBody>
      </p:sp>
      <p:sp>
        <p:nvSpPr>
          <p:cNvPr id="486" name="Google Shape;486;p60"/>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BroadcastReceiver</a:t>
            </a:r>
            <a:endParaRPr/>
          </a:p>
        </p:txBody>
      </p:sp>
      <p:sp>
        <p:nvSpPr>
          <p:cNvPr id="487" name="Google Shape;487;p60"/>
          <p:cNvSpPr txBox="1"/>
          <p:nvPr/>
        </p:nvSpPr>
        <p:spPr>
          <a:xfrm>
            <a:off x="6210400" y="1203875"/>
            <a:ext cx="59817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Обязательная регистрация в манифесте</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&lt;receiver android:name=</a:t>
            </a:r>
            <a:r>
              <a:rPr lang="ru-RU" sz="1050">
                <a:solidFill>
                  <a:srgbClr val="388E3C"/>
                </a:solidFill>
                <a:latin typeface="Roboto Mono"/>
                <a:ea typeface="Roboto Mono"/>
                <a:cs typeface="Roboto Mono"/>
                <a:sym typeface="Roboto Mono"/>
              </a:rPr>
              <a:t>".MyBroadcastReceiver"</a:t>
            </a:r>
            <a:r>
              <a:rPr lang="ru-RU" sz="1050">
                <a:solidFill>
                  <a:srgbClr val="37474F"/>
                </a:solidFill>
                <a:latin typeface="Roboto Mono"/>
                <a:ea typeface="Roboto Mono"/>
                <a:cs typeface="Roboto Mono"/>
                <a:sym typeface="Roboto Mono"/>
              </a:rPr>
              <a:t> android:exported=</a:t>
            </a:r>
            <a:r>
              <a:rPr lang="ru-RU" sz="1050">
                <a:solidFill>
                  <a:srgbClr val="388E3C"/>
                </a:solidFill>
                <a:latin typeface="Roboto Mono"/>
                <a:ea typeface="Roboto Mono"/>
                <a:cs typeface="Roboto Mono"/>
                <a:sym typeface="Roboto Mono"/>
              </a:rPr>
              <a:t>"false"</a:t>
            </a:r>
            <a:r>
              <a:rPr lang="ru-RU" sz="1050">
                <a:solidFill>
                  <a:srgbClr val="37474F"/>
                </a:solidFill>
                <a:latin typeface="Roboto Mono"/>
                <a:ea typeface="Roboto Mono"/>
                <a:cs typeface="Roboto Mono"/>
                <a:sym typeface="Roboto Mono"/>
              </a:rPr>
              <a:t>&gt;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Фильтр нужен, если планируем получить события извне</a:t>
            </a:r>
            <a:endParaRPr b="1"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7474F"/>
                </a:solidFill>
                <a:latin typeface="Roboto Mono"/>
                <a:ea typeface="Roboto Mono"/>
                <a:cs typeface="Roboto Mono"/>
                <a:sym typeface="Roboto Mono"/>
              </a:rPr>
              <a:t>&lt;intent-filter&gt;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&lt;action android:name=</a:t>
            </a:r>
            <a:r>
              <a:rPr lang="ru-RU" sz="1050">
                <a:solidFill>
                  <a:srgbClr val="388E3C"/>
                </a:solidFill>
                <a:latin typeface="Roboto Mono"/>
                <a:ea typeface="Roboto Mono"/>
                <a:cs typeface="Roboto Mono"/>
                <a:sym typeface="Roboto Mono"/>
              </a:rPr>
              <a:t>"APP_SPECIFIC_BROADCAST"</a:t>
            </a:r>
            <a:r>
              <a:rPr lang="ru-RU" sz="1050">
                <a:solidFill>
                  <a:srgbClr val="37474F"/>
                </a:solidFill>
                <a:latin typeface="Roboto Mono"/>
                <a:ea typeface="Roboto Mono"/>
                <a:cs typeface="Roboto Mono"/>
                <a:sym typeface="Roboto Mono"/>
              </a:rPr>
              <a:t> /&gt;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&lt;/intent-filter&gt;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&lt;/receiver&gt;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Подписаться в коде</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receiver = ActionBroadcastReceiver()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filter = IntentFilter(Intent.ACTION_TIME_TICK)</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ContextCompat.registerReceiver(</a:t>
            </a:r>
            <a:endParaRPr sz="1050">
              <a:solidFill>
                <a:srgbClr val="37474F"/>
              </a:solidFill>
              <a:latin typeface="Roboto Mono"/>
              <a:ea typeface="Roboto Mono"/>
              <a:cs typeface="Roboto Mono"/>
              <a:sym typeface="Roboto Mono"/>
            </a:endParaRPr>
          </a:p>
          <a:p>
            <a:pPr indent="457200" lvl="0" marL="0" rtl="0" algn="l">
              <a:spcBef>
                <a:spcPts val="0"/>
              </a:spcBef>
              <a:spcAft>
                <a:spcPts val="0"/>
              </a:spcAft>
              <a:buNone/>
            </a:pPr>
            <a:r>
              <a:rPr lang="ru-RU" sz="1050">
                <a:solidFill>
                  <a:srgbClr val="37474F"/>
                </a:solidFill>
                <a:latin typeface="Roboto Mono"/>
                <a:ea typeface="Roboto Mono"/>
                <a:cs typeface="Roboto Mono"/>
                <a:sym typeface="Roboto Mono"/>
              </a:rPr>
              <a:t>context,</a:t>
            </a:r>
            <a:endParaRPr sz="1050">
              <a:solidFill>
                <a:srgbClr val="37474F"/>
              </a:solidFill>
              <a:latin typeface="Roboto Mono"/>
              <a:ea typeface="Roboto Mono"/>
              <a:cs typeface="Roboto Mono"/>
              <a:sym typeface="Roboto Mono"/>
            </a:endParaRPr>
          </a:p>
          <a:p>
            <a:pPr indent="457200" lvl="0" marL="0" rtl="0" algn="l">
              <a:spcBef>
                <a:spcPts val="0"/>
              </a:spcBef>
              <a:spcAft>
                <a:spcPts val="0"/>
              </a:spcAft>
              <a:buNone/>
            </a:pPr>
            <a:r>
              <a:rPr lang="ru-RU" sz="1050">
                <a:solidFill>
                  <a:srgbClr val="37474F"/>
                </a:solidFill>
                <a:latin typeface="Roboto Mono"/>
                <a:ea typeface="Roboto Mono"/>
                <a:cs typeface="Roboto Mono"/>
                <a:sym typeface="Roboto Mono"/>
              </a:rPr>
              <a:t>receiver,</a:t>
            </a:r>
            <a:endParaRPr sz="1050">
              <a:solidFill>
                <a:srgbClr val="37474F"/>
              </a:solidFill>
              <a:latin typeface="Roboto Mono"/>
              <a:ea typeface="Roboto Mono"/>
              <a:cs typeface="Roboto Mono"/>
              <a:sym typeface="Roboto Mono"/>
            </a:endParaRPr>
          </a:p>
          <a:p>
            <a:pPr indent="457200" lvl="0" marL="0" rtl="0" algn="l">
              <a:spcBef>
                <a:spcPts val="0"/>
              </a:spcBef>
              <a:spcAft>
                <a:spcPts val="0"/>
              </a:spcAft>
              <a:buNone/>
            </a:pPr>
            <a:r>
              <a:rPr lang="ru-RU" sz="1050">
                <a:solidFill>
                  <a:srgbClr val="37474F"/>
                </a:solidFill>
                <a:latin typeface="Roboto Mono"/>
                <a:ea typeface="Roboto Mono"/>
                <a:cs typeface="Roboto Mono"/>
                <a:sym typeface="Roboto Mono"/>
              </a:rPr>
              <a:t>filter,</a:t>
            </a:r>
            <a:endParaRPr sz="1050">
              <a:solidFill>
                <a:srgbClr val="37474F"/>
              </a:solidFill>
              <a:latin typeface="Roboto Mono"/>
              <a:ea typeface="Roboto Mono"/>
              <a:cs typeface="Roboto Mono"/>
              <a:sym typeface="Roboto Mono"/>
            </a:endParaRPr>
          </a:p>
          <a:p>
            <a:pPr indent="457200" lvl="0" marL="0" rtl="0" algn="l">
              <a:spcBef>
                <a:spcPts val="0"/>
              </a:spcBef>
              <a:spcAft>
                <a:spcPts val="0"/>
              </a:spcAft>
              <a:buNone/>
            </a:pPr>
            <a:r>
              <a:rPr lang="ru-RU" sz="1050">
                <a:solidFill>
                  <a:srgbClr val="37474F"/>
                </a:solidFill>
                <a:latin typeface="Roboto Mono"/>
                <a:ea typeface="Roboto Mono"/>
                <a:cs typeface="Roboto Mono"/>
                <a:sym typeface="Roboto Mono"/>
              </a:rPr>
              <a:t>ContextCompat.RECEIVER_EXPORTED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Отписаться в коде</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Context.unregisterReceiver(receiver)</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91" name="Shape 491"/>
        <p:cNvGrpSpPr/>
        <p:nvPr/>
      </p:nvGrpSpPr>
      <p:grpSpPr>
        <a:xfrm>
          <a:off x="0" y="0"/>
          <a:ext cx="0" cy="0"/>
          <a:chOff x="0" y="0"/>
          <a:chExt cx="0" cy="0"/>
        </a:xfrm>
      </p:grpSpPr>
      <p:pic>
        <p:nvPicPr>
          <p:cNvPr id="492" name="Google Shape;492;p61"/>
          <p:cNvPicPr preferRelativeResize="0"/>
          <p:nvPr/>
        </p:nvPicPr>
        <p:blipFill rotWithShape="1">
          <a:blip r:embed="rId3">
            <a:alphaModFix/>
          </a:blip>
          <a:srcRect b="26084" l="20473" r="9289" t="26084"/>
          <a:stretch/>
        </p:blipFill>
        <p:spPr>
          <a:xfrm>
            <a:off x="0" y="0"/>
            <a:ext cx="12192000" cy="6858000"/>
          </a:xfrm>
          <a:prstGeom prst="rect">
            <a:avLst/>
          </a:prstGeom>
          <a:noFill/>
          <a:ln>
            <a:noFill/>
          </a:ln>
        </p:spPr>
      </p:pic>
      <p:sp>
        <p:nvSpPr>
          <p:cNvPr id="493" name="Google Shape;493;p61"/>
          <p:cNvSpPr txBox="1"/>
          <p:nvPr>
            <p:ph type="title"/>
          </p:nvPr>
        </p:nvSpPr>
        <p:spPr>
          <a:xfrm>
            <a:off x="603175" y="1119975"/>
            <a:ext cx="80256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solidFill>
                  <a:schemeClr val="lt1"/>
                </a:solidFill>
              </a:rPr>
              <a:t>Service</a:t>
            </a:r>
            <a:endParaRPr>
              <a:solidFill>
                <a:schemeClr val="lt1"/>
              </a:solidFill>
            </a:endParaRPr>
          </a:p>
        </p:txBody>
      </p:sp>
      <p:sp>
        <p:nvSpPr>
          <p:cNvPr id="494" name="Google Shape;494;p61"/>
          <p:cNvSpPr txBox="1"/>
          <p:nvPr/>
        </p:nvSpPr>
        <p:spPr>
          <a:xfrm>
            <a:off x="603172" y="3250429"/>
            <a:ext cx="4957800" cy="288300"/>
          </a:xfrm>
          <a:prstGeom prst="rect">
            <a:avLst/>
          </a:prstGeom>
          <a:noFill/>
          <a:ln>
            <a:noFill/>
          </a:ln>
        </p:spPr>
        <p:txBody>
          <a:bodyPr anchorCtr="0" anchor="t" bIns="36000" lIns="36000" spcFirstLastPara="1" rIns="36000" wrap="square" tIns="36000">
            <a:spAutoFit/>
          </a:bodyPr>
          <a:lstStyle/>
          <a:p>
            <a:pPr indent="0" lvl="0" marL="0" marR="0" rtl="0" algn="l">
              <a:lnSpc>
                <a:spcPct val="110000"/>
              </a:lnSpc>
              <a:spcBef>
                <a:spcPts val="0"/>
              </a:spcBef>
              <a:spcAft>
                <a:spcPts val="0"/>
              </a:spcAft>
              <a:buNone/>
            </a:pPr>
            <a:r>
              <a:t/>
            </a:r>
            <a:endParaRPr/>
          </a:p>
        </p:txBody>
      </p:sp>
      <p:sp>
        <p:nvSpPr>
          <p:cNvPr id="495" name="Google Shape;495;p61"/>
          <p:cNvSpPr/>
          <p:nvPr/>
        </p:nvSpPr>
        <p:spPr>
          <a:xfrm>
            <a:off x="658813"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6" name="Google Shape;496;p61"/>
          <p:cNvSpPr/>
          <p:nvPr/>
        </p:nvSpPr>
        <p:spPr>
          <a:xfrm>
            <a:off x="1182274" y="5548708"/>
            <a:ext cx="189300" cy="1893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7" name="Google Shape;497;p61"/>
          <p:cNvSpPr/>
          <p:nvPr/>
        </p:nvSpPr>
        <p:spPr>
          <a:xfrm>
            <a:off x="1705735"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8" name="Google Shape;498;p61"/>
          <p:cNvSpPr/>
          <p:nvPr/>
        </p:nvSpPr>
        <p:spPr>
          <a:xfrm>
            <a:off x="2229196"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9" name="Google Shape;499;p61"/>
          <p:cNvSpPr/>
          <p:nvPr/>
        </p:nvSpPr>
        <p:spPr>
          <a:xfrm>
            <a:off x="2752657"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0" name="Google Shape;500;p61"/>
          <p:cNvSpPr/>
          <p:nvPr/>
        </p:nvSpPr>
        <p:spPr>
          <a:xfrm>
            <a:off x="3276099" y="5548721"/>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2"/>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Сервисы</a:t>
            </a:r>
            <a:endParaRPr/>
          </a:p>
        </p:txBody>
      </p:sp>
      <p:sp>
        <p:nvSpPr>
          <p:cNvPr id="507" name="Google Shape;507;p62"/>
          <p:cNvSpPr txBox="1"/>
          <p:nvPr/>
        </p:nvSpPr>
        <p:spPr>
          <a:xfrm>
            <a:off x="658825" y="1773250"/>
            <a:ext cx="6083100" cy="1376100"/>
          </a:xfrm>
          <a:prstGeom prst="rect">
            <a:avLst/>
          </a:prstGeom>
          <a:noFill/>
          <a:ln>
            <a:noFill/>
          </a:ln>
        </p:spPr>
        <p:txBody>
          <a:bodyPr anchorCtr="0" anchor="t" bIns="91425" lIns="91425" spcFirstLastPara="1" rIns="91425" wrap="square" tIns="91425">
            <a:spAutoFit/>
          </a:bodyPr>
          <a:lstStyle/>
          <a:p>
            <a:pPr indent="-255586" lvl="1" marL="255586" rtl="0" algn="l">
              <a:lnSpc>
                <a:spcPct val="110000"/>
              </a:lnSpc>
              <a:spcBef>
                <a:spcPts val="0"/>
              </a:spcBef>
              <a:spcAft>
                <a:spcPts val="0"/>
              </a:spcAft>
              <a:buClr>
                <a:schemeClr val="dk1"/>
              </a:buClr>
              <a:buSzPts val="1800"/>
              <a:buChar char="•"/>
            </a:pPr>
            <a:r>
              <a:rPr lang="ru-RU" sz="1800">
                <a:solidFill>
                  <a:schemeClr val="dk1"/>
                </a:solidFill>
                <a:latin typeface="Helvetica Neue"/>
                <a:ea typeface="Helvetica Neue"/>
                <a:cs typeface="Helvetica Neue"/>
                <a:sym typeface="Helvetica Neue"/>
              </a:rPr>
              <a:t>Основной компонент приложения</a:t>
            </a:r>
            <a:endParaRPr sz="1800">
              <a:solidFill>
                <a:schemeClr val="dk1"/>
              </a:solidFill>
              <a:latin typeface="Helvetica Neue"/>
              <a:ea typeface="Helvetica Neue"/>
              <a:cs typeface="Helvetica Neue"/>
              <a:sym typeface="Helvetica Neue"/>
            </a:endParaRPr>
          </a:p>
          <a:p>
            <a:pPr indent="-255586" lvl="1" marL="255586" rtl="0" algn="l">
              <a:lnSpc>
                <a:spcPct val="110000"/>
              </a:lnSpc>
              <a:spcBef>
                <a:spcPts val="0"/>
              </a:spcBef>
              <a:spcAft>
                <a:spcPts val="0"/>
              </a:spcAft>
              <a:buClr>
                <a:schemeClr val="dk1"/>
              </a:buClr>
              <a:buSzPts val="1800"/>
              <a:buChar char="•"/>
            </a:pPr>
            <a:r>
              <a:rPr lang="ru-RU" sz="1800">
                <a:solidFill>
                  <a:schemeClr val="dk1"/>
                </a:solidFill>
                <a:latin typeface="Helvetica Neue"/>
                <a:ea typeface="Helvetica Neue"/>
                <a:cs typeface="Helvetica Neue"/>
                <a:sym typeface="Helvetica Neue"/>
              </a:rPr>
              <a:t>По-умолчанию работает в </a:t>
            </a:r>
            <a:r>
              <a:rPr b="1" lang="ru-RU" sz="1800">
                <a:solidFill>
                  <a:schemeClr val="dk1"/>
                </a:solidFill>
                <a:latin typeface="Helvetica Neue"/>
                <a:ea typeface="Helvetica Neue"/>
                <a:cs typeface="Helvetica Neue"/>
                <a:sym typeface="Helvetica Neue"/>
              </a:rPr>
              <a:t>главном</a:t>
            </a:r>
            <a:r>
              <a:rPr lang="ru-RU" sz="1800">
                <a:solidFill>
                  <a:schemeClr val="dk1"/>
                </a:solidFill>
                <a:latin typeface="Helvetica Neue"/>
                <a:ea typeface="Helvetica Neue"/>
                <a:cs typeface="Helvetica Neue"/>
                <a:sym typeface="Helvetica Neue"/>
              </a:rPr>
              <a:t> потоке</a:t>
            </a:r>
            <a:endParaRPr>
              <a:solidFill>
                <a:schemeClr val="dk1"/>
              </a:solidFill>
            </a:endParaRPr>
          </a:p>
          <a:p>
            <a:pPr indent="-255586" lvl="1" marL="255586" rtl="0" algn="l">
              <a:lnSpc>
                <a:spcPct val="110000"/>
              </a:lnSpc>
              <a:spcBef>
                <a:spcPts val="0"/>
              </a:spcBef>
              <a:spcAft>
                <a:spcPts val="0"/>
              </a:spcAft>
              <a:buClr>
                <a:schemeClr val="dk1"/>
              </a:buClr>
              <a:buSzPts val="1800"/>
              <a:buChar char="•"/>
            </a:pPr>
            <a:r>
              <a:rPr lang="ru-RU" sz="1800">
                <a:solidFill>
                  <a:schemeClr val="dk1"/>
                </a:solidFill>
                <a:latin typeface="Helvetica Neue"/>
                <a:ea typeface="Helvetica Neue"/>
                <a:cs typeface="Helvetica Neue"/>
                <a:sym typeface="Helvetica Neue"/>
              </a:rPr>
              <a:t>Повышает приоритет процесса</a:t>
            </a:r>
            <a:endParaRPr>
              <a:solidFill>
                <a:schemeClr val="dk1"/>
              </a:solidFill>
            </a:endParaRPr>
          </a:p>
          <a:p>
            <a:pPr indent="-255586" lvl="1" marL="255586" rtl="0" algn="l">
              <a:lnSpc>
                <a:spcPct val="110000"/>
              </a:lnSpc>
              <a:spcBef>
                <a:spcPts val="0"/>
              </a:spcBef>
              <a:spcAft>
                <a:spcPts val="0"/>
              </a:spcAft>
              <a:buClr>
                <a:schemeClr val="dk1"/>
              </a:buClr>
              <a:buSzPts val="1800"/>
              <a:buChar char="•"/>
            </a:pPr>
            <a:r>
              <a:rPr lang="ru-RU" sz="1800">
                <a:solidFill>
                  <a:schemeClr val="dk1"/>
                </a:solidFill>
                <a:latin typeface="Helvetica Neue"/>
                <a:ea typeface="Helvetica Neue"/>
                <a:cs typeface="Helvetica Neue"/>
                <a:sym typeface="Helvetica Neue"/>
              </a:rPr>
              <a:t>Может быть Background/Foreground/Bounded ???</a:t>
            </a:r>
            <a:endParaRPr sz="1800">
              <a:solidFill>
                <a:schemeClr val="dk1"/>
              </a:solidFill>
              <a:latin typeface="Helvetica Neue"/>
              <a:ea typeface="Helvetica Neue"/>
              <a:cs typeface="Helvetica Neue"/>
              <a:sym typeface="Helvetica Neue"/>
            </a:endParaRPr>
          </a:p>
        </p:txBody>
      </p:sp>
      <p:pic>
        <p:nvPicPr>
          <p:cNvPr descr="Image" id="508" name="Google Shape;508;p62"/>
          <p:cNvPicPr preferRelativeResize="0"/>
          <p:nvPr/>
        </p:nvPicPr>
        <p:blipFill rotWithShape="1">
          <a:blip r:embed="rId3">
            <a:alphaModFix/>
          </a:blip>
          <a:srcRect b="0" l="0" r="0" t="0"/>
          <a:stretch/>
        </p:blipFill>
        <p:spPr>
          <a:xfrm>
            <a:off x="6919300" y="1336250"/>
            <a:ext cx="4265023" cy="5521749"/>
          </a:xfrm>
          <a:prstGeom prst="rect">
            <a:avLst/>
          </a:prstGeom>
          <a:noFill/>
          <a:ln>
            <a:noFill/>
          </a:ln>
        </p:spPr>
      </p:pic>
      <p:pic>
        <p:nvPicPr>
          <p:cNvPr id="509" name="Google Shape;509;p62"/>
          <p:cNvPicPr preferRelativeResize="0"/>
          <p:nvPr/>
        </p:nvPicPr>
        <p:blipFill>
          <a:blip r:embed="rId4">
            <a:alphaModFix/>
          </a:blip>
          <a:stretch>
            <a:fillRect/>
          </a:stretch>
        </p:blipFill>
        <p:spPr>
          <a:xfrm>
            <a:off x="658823" y="3863175"/>
            <a:ext cx="4629974" cy="2834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3"/>
          <p:cNvSpPr txBox="1"/>
          <p:nvPr>
            <p:ph idx="1" type="body"/>
          </p:nvPr>
        </p:nvSpPr>
        <p:spPr>
          <a:xfrm>
            <a:off x="677325" y="1773250"/>
            <a:ext cx="47691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Сервис, который стартуется при помощи </a:t>
            </a:r>
            <a:endParaRPr/>
          </a:p>
          <a:p>
            <a:pPr indent="-342900" lvl="0" marL="457200" rtl="0" algn="l">
              <a:spcBef>
                <a:spcPts val="1000"/>
              </a:spcBef>
              <a:spcAft>
                <a:spcPts val="0"/>
              </a:spcAft>
              <a:buSzPts val="1800"/>
              <a:buChar char="-"/>
            </a:pPr>
            <a:r>
              <a:rPr b="1" lang="ru-RU"/>
              <a:t>Context.startService()</a:t>
            </a:r>
            <a:endParaRPr b="1"/>
          </a:p>
          <a:p>
            <a:pPr indent="0" lvl="0" marL="0" rtl="0" algn="l">
              <a:spcBef>
                <a:spcPts val="1000"/>
              </a:spcBef>
              <a:spcAft>
                <a:spcPts val="0"/>
              </a:spcAft>
              <a:buNone/>
            </a:pPr>
            <a:r>
              <a:rPr lang="ru-RU"/>
              <a:t>Команду startService также можно использовать для отправки сообщений в сервис.</a:t>
            </a:r>
            <a:endParaRPr/>
          </a:p>
          <a:p>
            <a:pPr indent="0" lvl="0" marL="0" rtl="0" algn="l">
              <a:spcBef>
                <a:spcPts val="1000"/>
              </a:spcBef>
              <a:spcAft>
                <a:spcPts val="0"/>
              </a:spcAft>
              <a:buNone/>
            </a:pPr>
            <a:r>
              <a:rPr lang="ru-RU"/>
              <a:t>После старта он живет до тех пор пока не будет остановлен вручную, при помощи</a:t>
            </a:r>
            <a:endParaRPr/>
          </a:p>
          <a:p>
            <a:pPr indent="-342900" lvl="0" marL="457200" rtl="0" algn="l">
              <a:spcBef>
                <a:spcPts val="1000"/>
              </a:spcBef>
              <a:spcAft>
                <a:spcPts val="0"/>
              </a:spcAft>
              <a:buSzPts val="1800"/>
              <a:buChar char="-"/>
            </a:pPr>
            <a:r>
              <a:rPr b="1" lang="ru-RU"/>
              <a:t>Context.stopService()</a:t>
            </a:r>
            <a:r>
              <a:rPr lang="ru-RU"/>
              <a:t> вне сервиса</a:t>
            </a:r>
            <a:endParaRPr/>
          </a:p>
          <a:p>
            <a:pPr indent="-342900" lvl="0" marL="457200" rtl="0" algn="l">
              <a:spcBef>
                <a:spcPts val="0"/>
              </a:spcBef>
              <a:spcAft>
                <a:spcPts val="0"/>
              </a:spcAft>
              <a:buSzPts val="1800"/>
              <a:buChar char="-"/>
            </a:pPr>
            <a:r>
              <a:rPr b="1" lang="ru-RU"/>
              <a:t>Service.stopSelf()</a:t>
            </a:r>
            <a:r>
              <a:rPr lang="ru-RU"/>
              <a:t> из сервиса</a:t>
            </a:r>
            <a:endParaRPr/>
          </a:p>
          <a:p>
            <a:pPr indent="0" lvl="0" marL="0" rtl="0" algn="l">
              <a:spcBef>
                <a:spcPts val="1000"/>
              </a:spcBef>
              <a:spcAft>
                <a:spcPts val="0"/>
              </a:spcAft>
              <a:buNone/>
            </a:pPr>
            <a:r>
              <a:rPr lang="ru-RU"/>
              <a:t>У этого сервиса в поздних версиях Android есть сильное ограничение - он не может жить без визуальной части приложения (система его будет убивать).</a:t>
            </a:r>
            <a:endParaRPr/>
          </a:p>
        </p:txBody>
      </p:sp>
      <p:sp>
        <p:nvSpPr>
          <p:cNvPr id="516" name="Google Shape;516;p63"/>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Background Service</a:t>
            </a:r>
            <a:endParaRPr/>
          </a:p>
        </p:txBody>
      </p:sp>
      <p:sp>
        <p:nvSpPr>
          <p:cNvPr id="517" name="Google Shape;517;p63"/>
          <p:cNvSpPr txBox="1"/>
          <p:nvPr/>
        </p:nvSpPr>
        <p:spPr>
          <a:xfrm>
            <a:off x="5450300" y="2581650"/>
            <a:ext cx="6692100" cy="422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sendCommand(context: Context, command: String, </a:t>
            </a:r>
            <a:r>
              <a:rPr lang="ru-RU" sz="1050">
                <a:solidFill>
                  <a:srgbClr val="3F51B5"/>
                </a:solidFill>
                <a:latin typeface="Roboto Mono"/>
                <a:ea typeface="Roboto Mono"/>
                <a:cs typeface="Roboto Mono"/>
                <a:sym typeface="Roboto Mono"/>
              </a:rPr>
              <a:t>data</a:t>
            </a:r>
            <a:r>
              <a:rPr lang="ru-RU" sz="1050">
                <a:solidFill>
                  <a:srgbClr val="37474F"/>
                </a:solidFill>
                <a:latin typeface="Roboto Mono"/>
                <a:ea typeface="Roboto Mono"/>
                <a:cs typeface="Roboto Mono"/>
                <a:sym typeface="Roboto Mono"/>
              </a:rPr>
              <a:t>: String?)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intent = Intent(context, BackgroundService::</a:t>
            </a: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.java).apply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putExtra(COMMAND, command)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putExtra(DATA, </a:t>
            </a:r>
            <a:r>
              <a:rPr lang="ru-RU" sz="1050">
                <a:solidFill>
                  <a:srgbClr val="3F51B5"/>
                </a:solidFill>
                <a:latin typeface="Roboto Mono"/>
                <a:ea typeface="Roboto Mono"/>
                <a:cs typeface="Roboto Mono"/>
                <a:sym typeface="Roboto Mono"/>
              </a:rPr>
              <a:t>data</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context.startService(intent)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 BackgroundService : Service()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override</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onStartCommand(intent: Intent?, flags: Int, startId: Int): Int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command = intent?.getStringExtra(COMMAND)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data</a:t>
            </a:r>
            <a:r>
              <a:rPr lang="ru-RU" sz="1050">
                <a:solidFill>
                  <a:srgbClr val="37474F"/>
                </a:solidFill>
                <a:latin typeface="Roboto Mono"/>
                <a:ea typeface="Roboto Mono"/>
                <a:cs typeface="Roboto Mono"/>
                <a:sym typeface="Roboto Mono"/>
              </a:rPr>
              <a:t> = intent?.getStringExtra(DATA)</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handleCommand(command, </a:t>
            </a:r>
            <a:r>
              <a:rPr lang="ru-RU" sz="1050">
                <a:solidFill>
                  <a:srgbClr val="3F51B5"/>
                </a:solidFill>
                <a:latin typeface="Roboto Mono"/>
                <a:ea typeface="Roboto Mono"/>
                <a:cs typeface="Roboto Mono"/>
                <a:sym typeface="Roboto Mono"/>
              </a:rPr>
              <a:t>data</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r>
              <a:rPr lang="ru-RU" sz="1050">
                <a:solidFill>
                  <a:srgbClr val="37474F"/>
                </a:solidFill>
                <a:latin typeface="Roboto Mono"/>
                <a:ea typeface="Roboto Mono"/>
                <a:cs typeface="Roboto Mono"/>
                <a:sym typeface="Roboto Mono"/>
              </a:rPr>
              <a:t> START_NOT_STICKY</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protected</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handleCommand(command: String, </a:t>
            </a:r>
            <a:r>
              <a:rPr lang="ru-RU" sz="1050">
                <a:solidFill>
                  <a:srgbClr val="3F51B5"/>
                </a:solidFill>
                <a:latin typeface="Roboto Mono"/>
                <a:ea typeface="Roboto Mono"/>
                <a:cs typeface="Roboto Mono"/>
                <a:sym typeface="Roboto Mono"/>
              </a:rPr>
              <a:t>data</a:t>
            </a:r>
            <a:r>
              <a:rPr lang="ru-RU" sz="1050">
                <a:solidFill>
                  <a:srgbClr val="37474F"/>
                </a:solidFill>
                <a:latin typeface="Roboto Mono"/>
                <a:ea typeface="Roboto Mono"/>
                <a:cs typeface="Roboto Mono"/>
                <a:sym typeface="Roboto Mono"/>
              </a:rPr>
              <a:t>: String?)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stopSelf()</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sp>
        <p:nvSpPr>
          <p:cNvPr id="518" name="Google Shape;518;p63"/>
          <p:cNvSpPr txBox="1"/>
          <p:nvPr/>
        </p:nvSpPr>
        <p:spPr>
          <a:xfrm>
            <a:off x="5537875" y="1276900"/>
            <a:ext cx="6434700" cy="9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Сервис необходимо регистрировать в манифесте</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&lt;service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android:name=</a:t>
            </a:r>
            <a:r>
              <a:rPr lang="ru-RU" sz="1050">
                <a:solidFill>
                  <a:srgbClr val="388E3C"/>
                </a:solidFill>
                <a:latin typeface="Roboto Mono"/>
                <a:ea typeface="Roboto Mono"/>
                <a:cs typeface="Roboto Mono"/>
                <a:sym typeface="Roboto Mono"/>
              </a:rPr>
              <a:t>".BackgroundService"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android:enabled=</a:t>
            </a:r>
            <a:r>
              <a:rPr lang="ru-RU" sz="1050">
                <a:solidFill>
                  <a:srgbClr val="388E3C"/>
                </a:solidFill>
                <a:latin typeface="Roboto Mono"/>
                <a:ea typeface="Roboto Mono"/>
                <a:cs typeface="Roboto Mono"/>
                <a:sym typeface="Roboto Mono"/>
              </a:rPr>
              <a:t>"true"</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    /&gt;</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p:nvPr/>
        </p:nvSpPr>
        <p:spPr>
          <a:xfrm>
            <a:off x="-747195" y="-916337"/>
            <a:ext cx="13689200" cy="8692459"/>
          </a:xfrm>
          <a:custGeom>
            <a:rect b="b" l="l" r="r" t="t"/>
            <a:pathLst>
              <a:path extrusionOk="0" h="8338090" w="13131127">
                <a:moveTo>
                  <a:pt x="1931349" y="111"/>
                </a:moveTo>
                <a:lnTo>
                  <a:pt x="300951" y="111"/>
                </a:lnTo>
                <a:cubicBezTo>
                  <a:pt x="151900" y="111"/>
                  <a:pt x="77407" y="111"/>
                  <a:pt x="33467" y="48206"/>
                </a:cubicBezTo>
                <a:cubicBezTo>
                  <a:pt x="-10473" y="96300"/>
                  <a:pt x="-3812" y="169883"/>
                  <a:pt x="9575" y="316216"/>
                </a:cubicBezTo>
                <a:cubicBezTo>
                  <a:pt x="411570" y="4727600"/>
                  <a:pt x="2815085" y="8439209"/>
                  <a:pt x="7257462" y="8336104"/>
                </a:cubicBezTo>
                <a:cubicBezTo>
                  <a:pt x="7388194" y="8333094"/>
                  <a:pt x="7453591" y="8331557"/>
                  <a:pt x="7495674" y="8288522"/>
                </a:cubicBezTo>
                <a:cubicBezTo>
                  <a:pt x="7537757" y="8245486"/>
                  <a:pt x="7537757" y="8178948"/>
                  <a:pt x="7537757" y="8045871"/>
                </a:cubicBezTo>
                <a:lnTo>
                  <a:pt x="7537757" y="5363332"/>
                </a:lnTo>
                <a:cubicBezTo>
                  <a:pt x="9577195" y="5646584"/>
                  <a:pt x="10349670" y="6995795"/>
                  <a:pt x="10823213" y="8121311"/>
                </a:cubicBezTo>
                <a:cubicBezTo>
                  <a:pt x="10866385" y="8223776"/>
                  <a:pt x="10887970" y="8275009"/>
                  <a:pt x="10925185" y="8299985"/>
                </a:cubicBezTo>
                <a:cubicBezTo>
                  <a:pt x="10962400" y="8324961"/>
                  <a:pt x="11013193" y="8324705"/>
                  <a:pt x="11115101" y="8324705"/>
                </a:cubicBezTo>
                <a:lnTo>
                  <a:pt x="12838696" y="8324705"/>
                </a:lnTo>
                <a:cubicBezTo>
                  <a:pt x="12980381" y="8324705"/>
                  <a:pt x="13051158" y="8324705"/>
                  <a:pt x="13095484" y="8271295"/>
                </a:cubicBezTo>
                <a:cubicBezTo>
                  <a:pt x="13139808" y="8217884"/>
                  <a:pt x="13141409" y="8152627"/>
                  <a:pt x="13104899" y="8031654"/>
                </a:cubicBezTo>
                <a:cubicBezTo>
                  <a:pt x="12658452" y="6551480"/>
                  <a:pt x="11501339" y="4773068"/>
                  <a:pt x="9840131" y="4166282"/>
                </a:cubicBezTo>
                <a:cubicBezTo>
                  <a:pt x="9840131" y="4166282"/>
                  <a:pt x="9840131" y="4166282"/>
                  <a:pt x="9840772" y="4165642"/>
                </a:cubicBezTo>
                <a:cubicBezTo>
                  <a:pt x="11064884" y="3565772"/>
                  <a:pt x="12429400" y="1985374"/>
                  <a:pt x="12827358" y="308659"/>
                </a:cubicBezTo>
                <a:cubicBezTo>
                  <a:pt x="12858744" y="176543"/>
                  <a:pt x="12869249" y="109365"/>
                  <a:pt x="12824925" y="54738"/>
                </a:cubicBezTo>
                <a:cubicBezTo>
                  <a:pt x="12780600" y="111"/>
                  <a:pt x="12706683" y="111"/>
                  <a:pt x="12558914" y="111"/>
                </a:cubicBezTo>
                <a:lnTo>
                  <a:pt x="10895465" y="111"/>
                </a:lnTo>
                <a:cubicBezTo>
                  <a:pt x="10781898" y="111"/>
                  <a:pt x="10725148" y="111"/>
                  <a:pt x="10685628" y="29890"/>
                </a:cubicBezTo>
                <a:cubicBezTo>
                  <a:pt x="10646107" y="59669"/>
                  <a:pt x="10629582" y="117754"/>
                  <a:pt x="10596466" y="233732"/>
                </a:cubicBezTo>
                <a:lnTo>
                  <a:pt x="10596466" y="233732"/>
                </a:lnTo>
                <a:cubicBezTo>
                  <a:pt x="10218555" y="1573272"/>
                  <a:pt x="9033579" y="3035643"/>
                  <a:pt x="7537757" y="3301924"/>
                </a:cubicBezTo>
                <a:lnTo>
                  <a:pt x="7537757" y="295595"/>
                </a:lnTo>
                <a:cubicBezTo>
                  <a:pt x="7537757" y="156306"/>
                  <a:pt x="7537757" y="86630"/>
                  <a:pt x="7494457" y="43403"/>
                </a:cubicBezTo>
                <a:cubicBezTo>
                  <a:pt x="7451157" y="175"/>
                  <a:pt x="7381404" y="111"/>
                  <a:pt x="7242217" y="111"/>
                </a:cubicBezTo>
                <a:lnTo>
                  <a:pt x="5619954" y="111"/>
                </a:lnTo>
                <a:cubicBezTo>
                  <a:pt x="5480639" y="111"/>
                  <a:pt x="5410950" y="111"/>
                  <a:pt x="5367650" y="43403"/>
                </a:cubicBezTo>
                <a:cubicBezTo>
                  <a:pt x="5324350" y="86694"/>
                  <a:pt x="5324414" y="156306"/>
                  <a:pt x="5324414" y="295595"/>
                </a:cubicBezTo>
                <a:lnTo>
                  <a:pt x="5324414" y="5720487"/>
                </a:lnTo>
                <a:cubicBezTo>
                  <a:pt x="3777349" y="5414693"/>
                  <a:pt x="2440569" y="3146817"/>
                  <a:pt x="2230027" y="281186"/>
                </a:cubicBezTo>
                <a:cubicBezTo>
                  <a:pt x="2220163" y="146700"/>
                  <a:pt x="2215231" y="79137"/>
                  <a:pt x="2172380" y="39624"/>
                </a:cubicBezTo>
                <a:cubicBezTo>
                  <a:pt x="2129529" y="111"/>
                  <a:pt x="2063490" y="111"/>
                  <a:pt x="1931029" y="111"/>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 name="Google Shape;373;p46"/>
          <p:cNvSpPr txBox="1"/>
          <p:nvPr>
            <p:ph type="title"/>
          </p:nvPr>
        </p:nvSpPr>
        <p:spPr>
          <a:xfrm>
            <a:off x="1999342" y="2971805"/>
            <a:ext cx="8193300" cy="914400"/>
          </a:xfrm>
          <a:prstGeom prst="rect">
            <a:avLst/>
          </a:prstGeom>
          <a:noFill/>
          <a:ln>
            <a:noFill/>
          </a:ln>
        </p:spPr>
        <p:txBody>
          <a:bodyPr anchorCtr="0" anchor="b" bIns="0" lIns="0" spcFirstLastPara="1" rIns="0" wrap="square" tIns="0">
            <a:spAutoFit/>
          </a:bodyPr>
          <a:lstStyle/>
          <a:p>
            <a:pPr indent="0" lvl="0" marL="0" rtl="0" algn="ctr">
              <a:lnSpc>
                <a:spcPct val="90000"/>
              </a:lnSpc>
              <a:spcBef>
                <a:spcPts val="0"/>
              </a:spcBef>
              <a:spcAft>
                <a:spcPts val="0"/>
              </a:spcAft>
              <a:buClr>
                <a:schemeClr val="dk1"/>
              </a:buClr>
              <a:buSzPts val="6600"/>
              <a:buFont typeface="Play"/>
              <a:buNone/>
            </a:pPr>
            <a:r>
              <a:rPr lang="ru-RU"/>
              <a:t>Вспомним что было</a:t>
            </a:r>
            <a:endParaRPr/>
          </a:p>
        </p:txBody>
      </p:sp>
      <p:sp>
        <p:nvSpPr>
          <p:cNvPr id="374" name="Google Shape;374;p46"/>
          <p:cNvSpPr txBox="1"/>
          <p:nvPr/>
        </p:nvSpPr>
        <p:spPr>
          <a:xfrm>
            <a:off x="3670373" y="4076054"/>
            <a:ext cx="4851300" cy="288300"/>
          </a:xfrm>
          <a:prstGeom prst="rect">
            <a:avLst/>
          </a:prstGeom>
          <a:noFill/>
          <a:ln>
            <a:noFill/>
          </a:ln>
        </p:spPr>
        <p:txBody>
          <a:bodyPr anchorCtr="0" anchor="t" bIns="36000" lIns="36000" spcFirstLastPara="1" rIns="36000" wrap="square" tIns="36000">
            <a:spAutoFit/>
          </a:bodyPr>
          <a:lstStyle/>
          <a:p>
            <a:pPr indent="0" lvl="0" marL="0" marR="0" rtl="0" algn="ctr">
              <a:lnSpc>
                <a:spcPct val="110000"/>
              </a:lnSpc>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4"/>
          <p:cNvSpPr txBox="1"/>
          <p:nvPr>
            <p:ph idx="1" type="body"/>
          </p:nvPr>
        </p:nvSpPr>
        <p:spPr>
          <a:xfrm>
            <a:off x="677325" y="1773250"/>
            <a:ext cx="5051400" cy="49269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Сервис, который может жить без визуальной части вашего приложения (система не будет его убивать просто так). Этот сервис должен быть видим для пользователя за счет уведомления, который сервис должен будет показать при запуске (надо проставить в течении 5 секунд после запуска! Иначе он будет убит):</a:t>
            </a:r>
            <a:endParaRPr/>
          </a:p>
          <a:p>
            <a:pPr indent="-342900" lvl="0" marL="457200" rtl="0" algn="l">
              <a:spcBef>
                <a:spcPts val="1000"/>
              </a:spcBef>
              <a:spcAft>
                <a:spcPts val="0"/>
              </a:spcAft>
              <a:buSzPts val="1800"/>
              <a:buChar char="-"/>
            </a:pPr>
            <a:r>
              <a:rPr b="1" lang="ru-RU"/>
              <a:t>ServiceCompat.startForeground()</a:t>
            </a:r>
            <a:endParaRPr b="1"/>
          </a:p>
          <a:p>
            <a:pPr indent="0" lvl="0" marL="0" rtl="0" algn="l">
              <a:spcBef>
                <a:spcPts val="1000"/>
              </a:spcBef>
              <a:spcAft>
                <a:spcPts val="0"/>
              </a:spcAft>
              <a:buNone/>
            </a:pPr>
            <a:r>
              <a:rPr lang="ru-RU"/>
              <a:t>Этот сервис стартуется при помощи:</a:t>
            </a:r>
            <a:endParaRPr/>
          </a:p>
          <a:p>
            <a:pPr indent="-342900" lvl="0" marL="457200" rtl="0" algn="l">
              <a:spcBef>
                <a:spcPts val="1000"/>
              </a:spcBef>
              <a:spcAft>
                <a:spcPts val="0"/>
              </a:spcAft>
              <a:buSzPts val="1800"/>
              <a:buChar char="-"/>
            </a:pPr>
            <a:r>
              <a:rPr b="1" lang="ru-RU"/>
              <a:t>ContextCompat.startForeground</a:t>
            </a:r>
            <a:r>
              <a:rPr b="1" lang="ru-RU"/>
              <a:t>Service</a:t>
            </a:r>
            <a:r>
              <a:rPr b="1" lang="ru-RU"/>
              <a:t>()</a:t>
            </a:r>
            <a:endParaRPr b="1"/>
          </a:p>
          <a:p>
            <a:pPr indent="0" lvl="0" marL="0" rtl="0" algn="l">
              <a:spcBef>
                <a:spcPts val="1000"/>
              </a:spcBef>
              <a:spcAft>
                <a:spcPts val="0"/>
              </a:spcAft>
              <a:buNone/>
            </a:pPr>
            <a:r>
              <a:rPr lang="ru-RU"/>
              <a:t>Останавливается сервис при помощи тех же команд что и Background Service.</a:t>
            </a:r>
            <a:endParaRPr/>
          </a:p>
          <a:p>
            <a:pPr indent="0" lvl="0" marL="0" rtl="0" algn="l">
              <a:spcBef>
                <a:spcPts val="1000"/>
              </a:spcBef>
              <a:spcAft>
                <a:spcPts val="0"/>
              </a:spcAft>
              <a:buNone/>
            </a:pPr>
            <a:r>
              <a:rPr lang="ru-RU"/>
              <a:t>Еще одно отличие этого вида сервиса - это тип его использования - foregroundServiceType и разрешения</a:t>
            </a:r>
            <a:endParaRPr/>
          </a:p>
        </p:txBody>
      </p:sp>
      <p:sp>
        <p:nvSpPr>
          <p:cNvPr id="525" name="Google Shape;525;p64"/>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Foreground Service</a:t>
            </a:r>
            <a:endParaRPr/>
          </a:p>
        </p:txBody>
      </p:sp>
      <p:sp>
        <p:nvSpPr>
          <p:cNvPr id="526" name="Google Shape;526;p64"/>
          <p:cNvSpPr txBox="1"/>
          <p:nvPr/>
        </p:nvSpPr>
        <p:spPr>
          <a:xfrm>
            <a:off x="5856200" y="3668075"/>
            <a:ext cx="6231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executeCommand(context: Context, command: String)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intent = Intent(context, ForegroundService::</a:t>
            </a: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.java).apply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putExtra(COMMAND, command)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ContextCompat.startForegroundService(context, intent)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 ForegroundService : Service()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override</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onCreate()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super</a:t>
            </a:r>
            <a:r>
              <a:rPr lang="ru-RU" sz="1050">
                <a:solidFill>
                  <a:srgbClr val="37474F"/>
                </a:solidFill>
                <a:latin typeface="Roboto Mono"/>
                <a:ea typeface="Roboto Mono"/>
                <a:cs typeface="Roboto Mono"/>
                <a:sym typeface="Roboto Mono"/>
              </a:rPr>
              <a:t>.onCreate()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ServiceCompat.startForeground(</a:t>
            </a:r>
            <a:r>
              <a:rPr lang="ru-RU" sz="1050">
                <a:solidFill>
                  <a:srgbClr val="3F51B5"/>
                </a:solidFill>
                <a:latin typeface="Roboto Mono"/>
                <a:ea typeface="Roboto Mono"/>
                <a:cs typeface="Roboto Mono"/>
                <a:sym typeface="Roboto Mono"/>
              </a:rPr>
              <a:t>this</a:t>
            </a:r>
            <a:r>
              <a:rPr lang="ru-RU" sz="1050">
                <a:solidFill>
                  <a:srgbClr val="37474F"/>
                </a:solidFill>
                <a:latin typeface="Roboto Mono"/>
                <a:ea typeface="Roboto Mono"/>
                <a:cs typeface="Roboto Mono"/>
                <a:sym typeface="Roboto Mono"/>
              </a:rPr>
              <a:t>, id, ongoingNotification, type)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sp>
        <p:nvSpPr>
          <p:cNvPr id="527" name="Google Shape;527;p64"/>
          <p:cNvSpPr txBox="1"/>
          <p:nvPr/>
        </p:nvSpPr>
        <p:spPr>
          <a:xfrm>
            <a:off x="5856200" y="1336250"/>
            <a:ext cx="6133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Сервис регистрируется в манифесте чуть сложнее</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&lt;uses-permission android:name=</a:t>
            </a:r>
            <a:r>
              <a:rPr lang="ru-RU" sz="1050">
                <a:solidFill>
                  <a:srgbClr val="388E3C"/>
                </a:solidFill>
                <a:latin typeface="Roboto Mono"/>
                <a:ea typeface="Roboto Mono"/>
                <a:cs typeface="Roboto Mono"/>
                <a:sym typeface="Roboto Mono"/>
              </a:rPr>
              <a:t>"android.permission.FOREGROUND_SERVICE"</a:t>
            </a:r>
            <a:r>
              <a:rPr lang="ru-RU" sz="1050">
                <a:solidFill>
                  <a:srgbClr val="37474F"/>
                </a:solidFill>
                <a:latin typeface="Roboto Mono"/>
                <a:ea typeface="Roboto Mono"/>
                <a:cs typeface="Roboto Mono"/>
                <a:sym typeface="Roboto Mono"/>
              </a:rPr>
              <a:t>/&gt;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D81B6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ru-RU" sz="1050">
                <a:solidFill>
                  <a:srgbClr val="D81B60"/>
                </a:solidFill>
                <a:latin typeface="Roboto Mono"/>
                <a:ea typeface="Roboto Mono"/>
                <a:cs typeface="Roboto Mono"/>
                <a:sym typeface="Roboto Mono"/>
              </a:rPr>
              <a:t>// И возможно еще потребуется добавить uses-permission, в зависимости от типа задач вашего сервиса (это отдельно надо будет смотреть в документации)</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&lt;service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android:name=</a:t>
            </a:r>
            <a:r>
              <a:rPr lang="ru-RU" sz="1050">
                <a:solidFill>
                  <a:srgbClr val="388E3C"/>
                </a:solidFill>
                <a:latin typeface="Roboto Mono"/>
                <a:ea typeface="Roboto Mono"/>
                <a:cs typeface="Roboto Mono"/>
                <a:sym typeface="Roboto Mono"/>
              </a:rPr>
              <a:t>".ForegroundService"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android:foregroundServiceType=</a:t>
            </a:r>
            <a:r>
              <a:rPr lang="ru-RU" sz="1050">
                <a:solidFill>
                  <a:srgbClr val="388E3C"/>
                </a:solidFill>
                <a:latin typeface="Roboto Mono"/>
                <a:ea typeface="Roboto Mono"/>
                <a:cs typeface="Roboto Mono"/>
                <a:sym typeface="Roboto Mono"/>
              </a:rPr>
              <a:t>"mediaPlayback"</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android:enabled=</a:t>
            </a:r>
            <a:r>
              <a:rPr lang="ru-RU" sz="1050">
                <a:solidFill>
                  <a:srgbClr val="388E3C"/>
                </a:solidFill>
                <a:latin typeface="Roboto Mono"/>
                <a:ea typeface="Roboto Mono"/>
                <a:cs typeface="Roboto Mono"/>
                <a:sym typeface="Roboto Mono"/>
              </a:rPr>
              <a:t>"true"</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    /&gt;</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5"/>
          <p:cNvSpPr txBox="1"/>
          <p:nvPr>
            <p:ph idx="1" type="body"/>
          </p:nvPr>
        </p:nvSpPr>
        <p:spPr>
          <a:xfrm>
            <a:off x="677325" y="1773251"/>
            <a:ext cx="5304300" cy="4960200"/>
          </a:xfrm>
          <a:prstGeom prst="rect">
            <a:avLst/>
          </a:prstGeom>
        </p:spPr>
        <p:txBody>
          <a:bodyPr anchorCtr="0" anchor="t" bIns="0" lIns="0" spcFirstLastPara="1" rIns="0" wrap="square" tIns="0">
            <a:normAutofit lnSpcReduction="20000"/>
          </a:bodyPr>
          <a:lstStyle/>
          <a:p>
            <a:pPr indent="0" lvl="0" marL="0" rtl="0" algn="l">
              <a:spcBef>
                <a:spcPts val="1000"/>
              </a:spcBef>
              <a:spcAft>
                <a:spcPts val="0"/>
              </a:spcAft>
              <a:buNone/>
            </a:pPr>
            <a:r>
              <a:rPr lang="ru-RU"/>
              <a:t>Обработка Intent сервисом необходимо делать в методе onStartCommand.</a:t>
            </a:r>
            <a:endParaRPr/>
          </a:p>
          <a:p>
            <a:pPr indent="0" lvl="0" marL="0" rtl="0" algn="l">
              <a:spcBef>
                <a:spcPts val="1000"/>
              </a:spcBef>
              <a:spcAft>
                <a:spcPts val="0"/>
              </a:spcAft>
              <a:buNone/>
            </a:pPr>
            <a:r>
              <a:rPr lang="ru-RU"/>
              <a:t>Этот метод должен будет вернуть значение, которое говорит о правилах рестарта этого сервиса.</a:t>
            </a:r>
            <a:endParaRPr/>
          </a:p>
          <a:p>
            <a:pPr indent="0" lvl="0" marL="0" rtl="0" algn="l">
              <a:spcBef>
                <a:spcPts val="1000"/>
              </a:spcBef>
              <a:spcAft>
                <a:spcPts val="0"/>
              </a:spcAft>
              <a:buNone/>
            </a:pPr>
            <a:r>
              <a:rPr lang="ru-RU"/>
              <a:t>Метод </a:t>
            </a:r>
            <a:r>
              <a:rPr lang="ru-RU"/>
              <a:t>onStartCommand так же может сказать как была вызвана эта команда, при помощи параметра </a:t>
            </a:r>
            <a:r>
              <a:rPr b="1" lang="ru-RU"/>
              <a:t>flag</a:t>
            </a:r>
            <a:r>
              <a:rPr lang="ru-RU"/>
              <a:t>:</a:t>
            </a:r>
            <a:endParaRPr/>
          </a:p>
          <a:p>
            <a:pPr indent="-342900" lvl="0" marL="457200" rtl="0" algn="l">
              <a:spcBef>
                <a:spcPts val="1000"/>
              </a:spcBef>
              <a:spcAft>
                <a:spcPts val="0"/>
              </a:spcAft>
              <a:buSzPts val="1800"/>
              <a:buChar char="-"/>
            </a:pPr>
            <a:r>
              <a:rPr b="1" lang="ru-RU"/>
              <a:t>0</a:t>
            </a:r>
            <a:r>
              <a:rPr lang="ru-RU"/>
              <a:t> - ??? описания нет, но это обычный старт. Считается что скорее всего из-за бага он никогда не приходит, а вместо него будет START_FLAG_RETRY</a:t>
            </a:r>
            <a:endParaRPr/>
          </a:p>
          <a:p>
            <a:pPr indent="-342900" lvl="0" marL="457200" rtl="0" algn="l">
              <a:spcBef>
                <a:spcPts val="0"/>
              </a:spcBef>
              <a:spcAft>
                <a:spcPts val="0"/>
              </a:spcAft>
              <a:buSzPts val="1800"/>
              <a:buChar char="-"/>
            </a:pPr>
            <a:r>
              <a:rPr b="1" lang="ru-RU"/>
              <a:t>START_FLAG_RETRY </a:t>
            </a:r>
            <a:r>
              <a:rPr lang="ru-RU"/>
              <a:t>- указывает на то, что сервис повторно запущен после непредвиденного завершения работы; передается в том случае, если ранее сервис работал в режиме START_STICKY</a:t>
            </a:r>
            <a:endParaRPr/>
          </a:p>
          <a:p>
            <a:pPr indent="-342900" lvl="0" marL="457200" rtl="0" algn="l">
              <a:spcBef>
                <a:spcPts val="0"/>
              </a:spcBef>
              <a:spcAft>
                <a:spcPts val="0"/>
              </a:spcAft>
              <a:buSzPts val="1800"/>
              <a:buChar char="-"/>
            </a:pPr>
            <a:r>
              <a:rPr b="1" lang="ru-RU"/>
              <a:t>START_FLAG_REDELIVERY</a:t>
            </a:r>
            <a:r>
              <a:rPr lang="ru-RU"/>
              <a:t> - указывает на то, что параметр Intent повторно передан при принудительном завершении работы сервиса перед явным вызовом метода stopSelf()</a:t>
            </a:r>
            <a:endParaRPr/>
          </a:p>
        </p:txBody>
      </p:sp>
      <p:sp>
        <p:nvSpPr>
          <p:cNvPr id="534" name="Google Shape;534;p65"/>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Правила onStartCommand</a:t>
            </a:r>
            <a:endParaRPr/>
          </a:p>
        </p:txBody>
      </p:sp>
      <p:sp>
        <p:nvSpPr>
          <p:cNvPr id="535" name="Google Shape;535;p65"/>
          <p:cNvSpPr txBox="1"/>
          <p:nvPr>
            <p:ph idx="2" type="body"/>
          </p:nvPr>
        </p:nvSpPr>
        <p:spPr>
          <a:xfrm>
            <a:off x="6228824" y="1773239"/>
            <a:ext cx="53043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Результаты метода </a:t>
            </a:r>
            <a:r>
              <a:rPr lang="ru-RU"/>
              <a:t>onStartCommand:</a:t>
            </a:r>
            <a:endParaRPr/>
          </a:p>
          <a:p>
            <a:pPr indent="0" lvl="0" marL="0" rtl="0" algn="l">
              <a:spcBef>
                <a:spcPts val="1000"/>
              </a:spcBef>
              <a:spcAft>
                <a:spcPts val="0"/>
              </a:spcAft>
              <a:buClr>
                <a:schemeClr val="dk1"/>
              </a:buClr>
              <a:buSzPts val="1100"/>
              <a:buFont typeface="Arial"/>
              <a:buNone/>
            </a:pPr>
            <a:r>
              <a:rPr b="1" lang="ru-RU"/>
              <a:t>START_NOT_STICKY/START_STICKY_COMPATIBILITY </a:t>
            </a:r>
            <a:r>
              <a:rPr lang="ru-RU"/>
              <a:t>– сервис не будет перезапущен после того, как был убит системой</a:t>
            </a:r>
            <a:endParaRPr/>
          </a:p>
          <a:p>
            <a:pPr indent="0" lvl="0" marL="0" rtl="0" algn="l">
              <a:spcBef>
                <a:spcPts val="1000"/>
              </a:spcBef>
              <a:spcAft>
                <a:spcPts val="0"/>
              </a:spcAft>
              <a:buClr>
                <a:schemeClr val="dk1"/>
              </a:buClr>
              <a:buSzPts val="1100"/>
              <a:buFont typeface="Arial"/>
              <a:buNone/>
            </a:pPr>
            <a:r>
              <a:rPr b="1" lang="ru-RU"/>
              <a:t>START_STICKY </a:t>
            </a:r>
            <a:r>
              <a:rPr lang="ru-RU"/>
              <a:t>– сервис будет перезапущен после того, как был убит системой</a:t>
            </a:r>
            <a:endParaRPr/>
          </a:p>
          <a:p>
            <a:pPr indent="0" lvl="0" marL="0" rtl="0" algn="l">
              <a:spcBef>
                <a:spcPts val="1000"/>
              </a:spcBef>
              <a:spcAft>
                <a:spcPts val="0"/>
              </a:spcAft>
              <a:buClr>
                <a:schemeClr val="dk1"/>
              </a:buClr>
              <a:buSzPts val="1100"/>
              <a:buFont typeface="Arial"/>
              <a:buNone/>
            </a:pPr>
            <a:r>
              <a:rPr b="1" lang="ru-RU"/>
              <a:t>START_REDELIVER_INTENT </a:t>
            </a:r>
            <a:r>
              <a:rPr lang="ru-RU"/>
              <a:t>– сервис будет перезапущен после того, как был убит системой. Кроме этого, сервис снова получит все вызовы startService, которые не были завершены методом stopSelf(startId).</a:t>
            </a:r>
            <a:endParaRPr/>
          </a:p>
          <a:p>
            <a:pPr indent="0" lvl="0" marL="0" rtl="0" algn="l">
              <a:spcBef>
                <a:spcPts val="1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6"/>
          <p:cNvSpPr txBox="1"/>
          <p:nvPr>
            <p:ph idx="1" type="body"/>
          </p:nvPr>
        </p:nvSpPr>
        <p:spPr>
          <a:xfrm>
            <a:off x="677334" y="1773238"/>
            <a:ext cx="53043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Сервис, который стартуется при помощи метода</a:t>
            </a:r>
            <a:endParaRPr/>
          </a:p>
          <a:p>
            <a:pPr indent="-342900" lvl="0" marL="457200" rtl="0" algn="l">
              <a:spcBef>
                <a:spcPts val="1000"/>
              </a:spcBef>
              <a:spcAft>
                <a:spcPts val="0"/>
              </a:spcAft>
              <a:buSzPts val="1800"/>
              <a:buChar char="-"/>
            </a:pPr>
            <a:r>
              <a:rPr b="1" lang="ru-RU"/>
              <a:t>C</a:t>
            </a:r>
            <a:r>
              <a:rPr b="1" lang="ru-RU"/>
              <a:t>ontext.bindService</a:t>
            </a:r>
            <a:endParaRPr b="1"/>
          </a:p>
          <a:p>
            <a:pPr indent="0" lvl="0" marL="0" rtl="0" algn="l">
              <a:spcBef>
                <a:spcPts val="1000"/>
              </a:spcBef>
              <a:spcAft>
                <a:spcPts val="0"/>
              </a:spcAft>
              <a:buNone/>
            </a:pPr>
            <a:r>
              <a:rPr lang="ru-RU"/>
              <a:t>После такого старта, при помощи класса:</a:t>
            </a:r>
            <a:endParaRPr/>
          </a:p>
          <a:p>
            <a:pPr indent="-342900" lvl="0" marL="457200" rtl="0" algn="l">
              <a:spcBef>
                <a:spcPts val="1000"/>
              </a:spcBef>
              <a:spcAft>
                <a:spcPts val="0"/>
              </a:spcAft>
              <a:buSzPts val="1800"/>
              <a:buChar char="-"/>
            </a:pPr>
            <a:r>
              <a:rPr b="1" lang="ru-RU"/>
              <a:t>ServiceConnection</a:t>
            </a:r>
            <a:endParaRPr b="1"/>
          </a:p>
          <a:p>
            <a:pPr indent="0" lvl="0" marL="0" rtl="0" algn="l">
              <a:spcBef>
                <a:spcPts val="1000"/>
              </a:spcBef>
              <a:spcAft>
                <a:spcPts val="0"/>
              </a:spcAft>
              <a:buNone/>
            </a:pPr>
            <a:r>
              <a:rPr lang="ru-RU"/>
              <a:t>Можно получить объект</a:t>
            </a:r>
            <a:endParaRPr/>
          </a:p>
          <a:p>
            <a:pPr indent="-342900" lvl="0" marL="457200" rtl="0" algn="l">
              <a:spcBef>
                <a:spcPts val="1000"/>
              </a:spcBef>
              <a:spcAft>
                <a:spcPts val="0"/>
              </a:spcAft>
              <a:buSzPts val="1800"/>
              <a:buChar char="-"/>
            </a:pPr>
            <a:r>
              <a:rPr b="1" lang="ru-RU"/>
              <a:t>Binder</a:t>
            </a:r>
            <a:endParaRPr b="1"/>
          </a:p>
          <a:p>
            <a:pPr indent="0" lvl="0" marL="0" rtl="0" algn="l">
              <a:spcBef>
                <a:spcPts val="1000"/>
              </a:spcBef>
              <a:spcAft>
                <a:spcPts val="0"/>
              </a:spcAft>
              <a:buNone/>
            </a:pPr>
            <a:r>
              <a:rPr lang="ru-RU"/>
              <a:t>При помощи которого можно общаться с сервисом напрямую (без команд </a:t>
            </a:r>
            <a:r>
              <a:rPr b="1" lang="ru-RU"/>
              <a:t>startService</a:t>
            </a:r>
            <a:r>
              <a:rPr lang="ru-RU"/>
              <a:t>).</a:t>
            </a:r>
            <a:endParaRPr/>
          </a:p>
          <a:p>
            <a:pPr indent="0" lvl="0" marL="0" rtl="0" algn="l">
              <a:spcBef>
                <a:spcPts val="1000"/>
              </a:spcBef>
              <a:spcAft>
                <a:spcPts val="0"/>
              </a:spcAft>
              <a:buNone/>
            </a:pPr>
            <a:r>
              <a:rPr lang="ru-RU"/>
              <a:t>Жизненный цикл этого сервиса отличается от прошлых - сервис умрет, когда от него </a:t>
            </a:r>
            <a:r>
              <a:rPr lang="ru-RU"/>
              <a:t>отсоединяется</a:t>
            </a:r>
            <a:r>
              <a:rPr lang="ru-RU"/>
              <a:t> все подписчики (Binder), при помощи метода</a:t>
            </a:r>
            <a:endParaRPr/>
          </a:p>
          <a:p>
            <a:pPr indent="-342900" lvl="0" marL="457200" rtl="0" algn="l">
              <a:spcBef>
                <a:spcPts val="1000"/>
              </a:spcBef>
              <a:spcAft>
                <a:spcPts val="0"/>
              </a:spcAft>
              <a:buSzPts val="1800"/>
              <a:buChar char="-"/>
            </a:pPr>
            <a:r>
              <a:rPr b="1" lang="ru-RU"/>
              <a:t>Context.unbindService</a:t>
            </a:r>
            <a:endParaRPr b="1"/>
          </a:p>
        </p:txBody>
      </p:sp>
      <p:sp>
        <p:nvSpPr>
          <p:cNvPr id="542" name="Google Shape;542;p66"/>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Bound Service</a:t>
            </a:r>
            <a:endParaRPr/>
          </a:p>
        </p:txBody>
      </p:sp>
      <p:sp>
        <p:nvSpPr>
          <p:cNvPr id="543" name="Google Shape;543;p66"/>
          <p:cNvSpPr txBox="1"/>
          <p:nvPr/>
        </p:nvSpPr>
        <p:spPr>
          <a:xfrm>
            <a:off x="5981625" y="149450"/>
            <a:ext cx="6280500" cy="64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Сервис все равно надо будет регистрировать в манифесте</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&lt;service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android:name=</a:t>
            </a:r>
            <a:r>
              <a:rPr lang="ru-RU" sz="1050">
                <a:solidFill>
                  <a:srgbClr val="388E3C"/>
                </a:solidFill>
                <a:latin typeface="Roboto Mono"/>
                <a:ea typeface="Roboto Mono"/>
                <a:cs typeface="Roboto Mono"/>
                <a:sym typeface="Roboto Mono"/>
              </a:rPr>
              <a:t>".BoundService"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android:enabled=</a:t>
            </a:r>
            <a:r>
              <a:rPr lang="ru-RU" sz="1050">
                <a:solidFill>
                  <a:srgbClr val="388E3C"/>
                </a:solidFill>
                <a:latin typeface="Roboto Mono"/>
                <a:ea typeface="Roboto Mono"/>
                <a:cs typeface="Roboto Mono"/>
                <a:sym typeface="Roboto Mono"/>
              </a:rPr>
              <a:t>"true"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connect()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intent = Intent(context, BoundService::</a:t>
            </a: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.java)</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context.bindService(intent, </a:t>
            </a:r>
            <a:r>
              <a:rPr lang="ru-RU" sz="1050">
                <a:solidFill>
                  <a:srgbClr val="3F51B5"/>
                </a:solidFill>
                <a:latin typeface="Roboto Mono"/>
                <a:ea typeface="Roboto Mono"/>
                <a:cs typeface="Roboto Mono"/>
                <a:sym typeface="Roboto Mono"/>
              </a:rPr>
              <a:t>this</a:t>
            </a:r>
            <a:r>
              <a:rPr lang="ru-RU" sz="1050">
                <a:solidFill>
                  <a:srgbClr val="37474F"/>
                </a:solidFill>
                <a:latin typeface="Roboto Mono"/>
                <a:ea typeface="Roboto Mono"/>
                <a:cs typeface="Roboto Mono"/>
                <a:sym typeface="Roboto Mono"/>
              </a:rPr>
              <a:t>, Context.BIND_AUTO_CREATE)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disconnect()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context.unbindService(</a:t>
            </a:r>
            <a:r>
              <a:rPr lang="ru-RU" sz="1050">
                <a:solidFill>
                  <a:srgbClr val="3F51B5"/>
                </a:solidFill>
                <a:latin typeface="Roboto Mono"/>
                <a:ea typeface="Roboto Mono"/>
                <a:cs typeface="Roboto Mono"/>
                <a:sym typeface="Roboto Mono"/>
              </a:rPr>
              <a:t>this</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 BoundService : Service()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protected</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binder </a:t>
            </a:r>
            <a:r>
              <a:rPr lang="ru-RU" sz="1050">
                <a:solidFill>
                  <a:srgbClr val="3F51B5"/>
                </a:solidFill>
                <a:latin typeface="Roboto Mono"/>
                <a:ea typeface="Roboto Mono"/>
                <a:cs typeface="Roboto Mono"/>
                <a:sym typeface="Roboto Mono"/>
              </a:rPr>
              <a:t>by</a:t>
            </a:r>
            <a:r>
              <a:rPr lang="ru-RU" sz="1050">
                <a:solidFill>
                  <a:srgbClr val="37474F"/>
                </a:solidFill>
                <a:latin typeface="Roboto Mono"/>
                <a:ea typeface="Roboto Mono"/>
                <a:cs typeface="Roboto Mono"/>
                <a:sym typeface="Roboto Mono"/>
              </a:rPr>
              <a:t> lazy { Controller()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override</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onBind(intent: Intent) = binder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inner</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 Controller : Binder()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 Connection(</a:t>
            </a:r>
            <a:r>
              <a:rPr lang="ru-RU" sz="1050">
                <a:solidFill>
                  <a:srgbClr val="3F51B5"/>
                </a:solidFill>
                <a:latin typeface="Roboto Mono"/>
                <a:ea typeface="Roboto Mono"/>
                <a:cs typeface="Roboto Mono"/>
                <a:sym typeface="Roboto Mono"/>
              </a:rPr>
              <a:t>protected</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context: Context): ServiceConnection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protected</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var</a:t>
            </a:r>
            <a:r>
              <a:rPr lang="ru-RU" sz="1050">
                <a:solidFill>
                  <a:srgbClr val="37474F"/>
                </a:solidFill>
                <a:latin typeface="Roboto Mono"/>
                <a:ea typeface="Roboto Mono"/>
                <a:cs typeface="Roboto Mono"/>
                <a:sym typeface="Roboto Mono"/>
              </a:rPr>
              <a:t> binder: Controller? = </a:t>
            </a:r>
            <a:r>
              <a:rPr lang="ru-RU" sz="1050">
                <a:solidFill>
                  <a:srgbClr val="3F51B5"/>
                </a:solidFill>
                <a:latin typeface="Roboto Mono"/>
                <a:ea typeface="Roboto Mono"/>
                <a:cs typeface="Roboto Mono"/>
                <a:sym typeface="Roboto Mono"/>
              </a:rPr>
              <a:t>null</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Сервис подключен</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override</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onServiceConnected(name: ComponentName?, service: IBinder?)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binder = service </a:t>
            </a:r>
            <a:r>
              <a:rPr lang="ru-RU" sz="1050">
                <a:solidFill>
                  <a:srgbClr val="3F51B5"/>
                </a:solidFill>
                <a:latin typeface="Roboto Mono"/>
                <a:ea typeface="Roboto Mono"/>
                <a:cs typeface="Roboto Mono"/>
                <a:sym typeface="Roboto Mono"/>
              </a:rPr>
              <a:t>as</a:t>
            </a:r>
            <a:r>
              <a:rPr lang="ru-RU" sz="1050">
                <a:solidFill>
                  <a:srgbClr val="37474F"/>
                </a:solidFill>
                <a:latin typeface="Roboto Mono"/>
                <a:ea typeface="Roboto Mono"/>
                <a:cs typeface="Roboto Mono"/>
                <a:sym typeface="Roboto Mono"/>
              </a:rPr>
              <a:t>? Controller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Сервис отключился (по каким-то причинам, без unbindService)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override</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onServiceDisconnected(name: ComponentName?)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7"/>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Started + Bound</a:t>
            </a:r>
            <a:endParaRPr/>
          </a:p>
        </p:txBody>
      </p:sp>
      <p:pic>
        <p:nvPicPr>
          <p:cNvPr id="550" name="Google Shape;550;p67"/>
          <p:cNvPicPr preferRelativeResize="0"/>
          <p:nvPr/>
        </p:nvPicPr>
        <p:blipFill rotWithShape="1">
          <a:blip r:embed="rId3">
            <a:alphaModFix/>
          </a:blip>
          <a:srcRect b="0" l="0" r="0" t="0"/>
          <a:stretch/>
        </p:blipFill>
        <p:spPr>
          <a:xfrm>
            <a:off x="3651496" y="1431551"/>
            <a:ext cx="4889007" cy="52650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8"/>
          <p:cNvSpPr txBox="1"/>
          <p:nvPr>
            <p:ph idx="1" type="body"/>
          </p:nvPr>
        </p:nvSpPr>
        <p:spPr>
          <a:xfrm>
            <a:off x="677325" y="1773250"/>
            <a:ext cx="4951800" cy="50847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По умолчанию сервис работает в главном процессе. А это значит, что если у него внутри будет неотловленная ошибка, то она убьет приложение.</a:t>
            </a:r>
            <a:endParaRPr/>
          </a:p>
          <a:p>
            <a:pPr indent="0" lvl="0" marL="0" rtl="0" algn="l">
              <a:spcBef>
                <a:spcPts val="1000"/>
              </a:spcBef>
              <a:spcAft>
                <a:spcPts val="0"/>
              </a:spcAft>
              <a:buNone/>
            </a:pPr>
            <a:r>
              <a:rPr lang="ru-RU"/>
              <a:t>В каких-то случаях будет необходимость запускать сервис в отдельных процессах. Этим можно управлять при регистрации класса </a:t>
            </a:r>
            <a:r>
              <a:rPr b="1" lang="ru-RU"/>
              <a:t>Service </a:t>
            </a:r>
            <a:r>
              <a:rPr lang="ru-RU"/>
              <a:t>в манифесте при помощи параметра </a:t>
            </a:r>
            <a:r>
              <a:rPr b="1" lang="ru-RU"/>
              <a:t>process.</a:t>
            </a:r>
            <a:endParaRPr b="1"/>
          </a:p>
          <a:p>
            <a:pPr indent="0" lvl="0" marL="0" rtl="0" algn="l">
              <a:spcBef>
                <a:spcPts val="1000"/>
              </a:spcBef>
              <a:spcAft>
                <a:spcPts val="0"/>
              </a:spcAft>
              <a:buNone/>
            </a:pPr>
            <a:r>
              <a:rPr lang="ru-RU"/>
              <a:t>Если сервис обычный (Background, Foreground), то механика работы с ним не меняется.</a:t>
            </a:r>
            <a:endParaRPr/>
          </a:p>
          <a:p>
            <a:pPr indent="0" lvl="0" marL="0" rtl="0" algn="l">
              <a:spcBef>
                <a:spcPts val="1000"/>
              </a:spcBef>
              <a:spcAft>
                <a:spcPts val="0"/>
              </a:spcAft>
              <a:buNone/>
            </a:pPr>
            <a:r>
              <a:rPr lang="ru-RU"/>
              <a:t>Если же ваш сервис Bound Service, то обычный Binder уже не подойдет - придется описать его через .aidl файл, и учесть ограничения на передачу данных (можно передавать </a:t>
            </a:r>
            <a:r>
              <a:rPr b="1" lang="ru-RU"/>
              <a:t>базовые типы</a:t>
            </a:r>
            <a:r>
              <a:rPr lang="ru-RU"/>
              <a:t> и </a:t>
            </a:r>
            <a:r>
              <a:rPr b="1" lang="ru-RU"/>
              <a:t>Parcelables</a:t>
            </a:r>
            <a:r>
              <a:rPr lang="ru-RU"/>
              <a:t>). И инициализировать Binder через </a:t>
            </a:r>
            <a:r>
              <a:rPr b="1" lang="ru-RU"/>
              <a:t>IRemoteService.Stub</a:t>
            </a:r>
            <a:r>
              <a:rPr lang="ru-RU"/>
              <a:t>.</a:t>
            </a:r>
            <a:endParaRPr/>
          </a:p>
        </p:txBody>
      </p:sp>
      <p:sp>
        <p:nvSpPr>
          <p:cNvPr id="557" name="Google Shape;557;p68"/>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Сервис и процессы</a:t>
            </a:r>
            <a:endParaRPr/>
          </a:p>
        </p:txBody>
      </p:sp>
      <p:sp>
        <p:nvSpPr>
          <p:cNvPr id="558" name="Google Shape;558;p68"/>
          <p:cNvSpPr txBox="1"/>
          <p:nvPr/>
        </p:nvSpPr>
        <p:spPr>
          <a:xfrm>
            <a:off x="5629125" y="634050"/>
            <a:ext cx="5247300" cy="19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&lt;service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android:name=</a:t>
            </a:r>
            <a:r>
              <a:rPr lang="ru-RU" sz="1050">
                <a:solidFill>
                  <a:srgbClr val="388E3C"/>
                </a:solidFill>
                <a:latin typeface="Roboto Mono"/>
                <a:ea typeface="Roboto Mono"/>
                <a:cs typeface="Roboto Mono"/>
                <a:sym typeface="Roboto Mono"/>
              </a:rPr>
              <a:t>".ForegroundService"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android:foregroundServiceType=</a:t>
            </a:r>
            <a:r>
              <a:rPr lang="ru-RU" sz="1050">
                <a:solidFill>
                  <a:srgbClr val="388E3C"/>
                </a:solidFill>
                <a:latin typeface="Roboto Mono"/>
                <a:ea typeface="Roboto Mono"/>
                <a:cs typeface="Roboto Mono"/>
                <a:sym typeface="Roboto Mono"/>
              </a:rPr>
              <a:t>"mediaPlayback"</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android:enabled=</a:t>
            </a:r>
            <a:r>
              <a:rPr lang="ru-RU" sz="1050">
                <a:solidFill>
                  <a:srgbClr val="388E3C"/>
                </a:solidFill>
                <a:latin typeface="Roboto Mono"/>
                <a:ea typeface="Roboto Mono"/>
                <a:cs typeface="Roboto Mono"/>
                <a:sym typeface="Roboto Mono"/>
              </a:rPr>
              <a:t>"true"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android:exported=</a:t>
            </a:r>
            <a:r>
              <a:rPr lang="ru-RU" sz="1050">
                <a:solidFill>
                  <a:srgbClr val="388E3C"/>
                </a:solidFill>
                <a:latin typeface="Roboto Mono"/>
                <a:ea typeface="Roboto Mono"/>
                <a:cs typeface="Roboto Mono"/>
                <a:sym typeface="Roboto Mono"/>
              </a:rPr>
              <a:t>"true"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b="1" lang="ru-RU" sz="1050">
                <a:solidFill>
                  <a:srgbClr val="37474F"/>
                </a:solidFill>
                <a:latin typeface="Roboto Mono"/>
                <a:ea typeface="Roboto Mono"/>
                <a:cs typeface="Roboto Mono"/>
                <a:sym typeface="Roboto Mono"/>
              </a:rPr>
              <a:t>android:process=</a:t>
            </a:r>
            <a:r>
              <a:rPr b="1" lang="ru-RU" sz="1050">
                <a:solidFill>
                  <a:srgbClr val="388E3C"/>
                </a:solidFill>
                <a:latin typeface="Roboto Mono"/>
                <a:ea typeface="Roboto Mono"/>
                <a:cs typeface="Roboto Mono"/>
                <a:sym typeface="Roboto Mono"/>
              </a:rPr>
              <a:t>":player"</a:t>
            </a:r>
            <a:endParaRPr b="1"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&lt;intent-filter&gt;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&lt;/intent-filter&gt;</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&lt;/service&gt;</a:t>
            </a:r>
            <a:endParaRPr sz="1050">
              <a:solidFill>
                <a:srgbClr val="37474F"/>
              </a:solidFill>
              <a:latin typeface="Roboto Mono"/>
              <a:ea typeface="Roboto Mono"/>
              <a:cs typeface="Roboto Mono"/>
              <a:sym typeface="Roboto Mono"/>
            </a:endParaRPr>
          </a:p>
        </p:txBody>
      </p:sp>
      <p:sp>
        <p:nvSpPr>
          <p:cNvPr id="559" name="Google Shape;559;p68"/>
          <p:cNvSpPr txBox="1"/>
          <p:nvPr/>
        </p:nvSpPr>
        <p:spPr>
          <a:xfrm>
            <a:off x="5629125" y="2596650"/>
            <a:ext cx="65628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00">
                <a:solidFill>
                  <a:srgbClr val="D81B60"/>
                </a:solidFill>
                <a:latin typeface="Roboto Mono"/>
                <a:ea typeface="Roboto Mono"/>
                <a:cs typeface="Roboto Mono"/>
                <a:sym typeface="Roboto Mono"/>
              </a:rPr>
              <a:t>// IRemoteService.aidl</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F51B5"/>
                </a:solidFill>
                <a:latin typeface="Roboto Mono"/>
                <a:ea typeface="Roboto Mono"/>
                <a:cs typeface="Roboto Mono"/>
                <a:sym typeface="Roboto Mono"/>
              </a:rPr>
              <a:t>package</a:t>
            </a:r>
            <a:r>
              <a:rPr lang="ru-RU" sz="1000">
                <a:solidFill>
                  <a:srgbClr val="37474F"/>
                </a:solidFill>
                <a:latin typeface="Roboto Mono"/>
                <a:ea typeface="Roboto Mono"/>
                <a:cs typeface="Roboto Mono"/>
                <a:sym typeface="Roboto Mono"/>
              </a:rPr>
              <a:t> com.example.android;</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D81B60"/>
                </a:solidFill>
                <a:latin typeface="Roboto Mono"/>
                <a:ea typeface="Roboto Mono"/>
                <a:cs typeface="Roboto Mono"/>
                <a:sym typeface="Roboto Mono"/>
              </a:rPr>
              <a:t>// Declare any non-default types here with import statements.</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D81B60"/>
                </a:solidFill>
                <a:latin typeface="Roboto Mono"/>
                <a:ea typeface="Roboto Mono"/>
                <a:cs typeface="Roboto Mono"/>
                <a:sym typeface="Roboto Mono"/>
              </a:rPr>
              <a:t>/** Example service interface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F51B5"/>
                </a:solidFill>
                <a:latin typeface="Roboto Mono"/>
                <a:ea typeface="Roboto Mono"/>
                <a:cs typeface="Roboto Mono"/>
                <a:sym typeface="Roboto Mono"/>
              </a:rPr>
              <a:t>interface</a:t>
            </a:r>
            <a:r>
              <a:rPr lang="ru-RU" sz="1000">
                <a:solidFill>
                  <a:srgbClr val="37474F"/>
                </a:solidFill>
                <a:latin typeface="Roboto Mono"/>
                <a:ea typeface="Roboto Mono"/>
                <a:cs typeface="Roboto Mono"/>
                <a:sym typeface="Roboto Mono"/>
              </a:rPr>
              <a:t> IRemoteService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r>
              <a:rPr lang="ru-RU" sz="1000">
                <a:solidFill>
                  <a:srgbClr val="D81B60"/>
                </a:solidFill>
                <a:latin typeface="Roboto Mono"/>
                <a:ea typeface="Roboto Mono"/>
                <a:cs typeface="Roboto Mono"/>
                <a:sym typeface="Roboto Mono"/>
              </a:rPr>
              <a:t>/** Request the process ID of this service.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int getPid();</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r>
              <a:rPr lang="ru-RU" sz="1000">
                <a:solidFill>
                  <a:srgbClr val="D81B60"/>
                </a:solidFill>
                <a:latin typeface="Roboto Mono"/>
                <a:ea typeface="Roboto Mono"/>
                <a:cs typeface="Roboto Mono"/>
                <a:sym typeface="Roboto Mono"/>
              </a:rPr>
              <a:t>/** Demonstrates some basic types that you can use as parameters</a:t>
            </a:r>
            <a:endParaRPr sz="100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D81B60"/>
                </a:solidFill>
                <a:latin typeface="Roboto Mono"/>
                <a:ea typeface="Roboto Mono"/>
                <a:cs typeface="Roboto Mono"/>
                <a:sym typeface="Roboto Mono"/>
              </a:rPr>
              <a:t>     * and return values in AIDL.</a:t>
            </a:r>
            <a:endParaRPr sz="100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D81B60"/>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void basicTypes(int anInt, long aLong, boolean aBoolean, float aFloat, double aDouble, String aString);</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F51B5"/>
                </a:solidFill>
                <a:latin typeface="Roboto Mono"/>
                <a:ea typeface="Roboto Mono"/>
                <a:cs typeface="Roboto Mono"/>
                <a:sym typeface="Roboto Mono"/>
              </a:rPr>
              <a:t>private</a:t>
            </a:r>
            <a:r>
              <a:rPr lang="ru-RU" sz="1000">
                <a:solidFill>
                  <a:srgbClr val="37474F"/>
                </a:solidFill>
                <a:latin typeface="Roboto Mono"/>
                <a:ea typeface="Roboto Mono"/>
                <a:cs typeface="Roboto Mono"/>
                <a:sym typeface="Roboto Mono"/>
              </a:rPr>
              <a:t> </a:t>
            </a:r>
            <a:r>
              <a:rPr lang="ru-RU" sz="1000">
                <a:solidFill>
                  <a:srgbClr val="3F51B5"/>
                </a:solidFill>
                <a:latin typeface="Roboto Mono"/>
                <a:ea typeface="Roboto Mono"/>
                <a:cs typeface="Roboto Mono"/>
                <a:sym typeface="Roboto Mono"/>
              </a:rPr>
              <a:t>val</a:t>
            </a:r>
            <a:r>
              <a:rPr lang="ru-RU" sz="1000">
                <a:solidFill>
                  <a:srgbClr val="37474F"/>
                </a:solidFill>
                <a:latin typeface="Roboto Mono"/>
                <a:ea typeface="Roboto Mono"/>
                <a:cs typeface="Roboto Mono"/>
                <a:sym typeface="Roboto Mono"/>
              </a:rPr>
              <a:t> binder = </a:t>
            </a:r>
            <a:r>
              <a:rPr lang="ru-RU" sz="1000">
                <a:solidFill>
                  <a:srgbClr val="3F51B5"/>
                </a:solidFill>
                <a:latin typeface="Roboto Mono"/>
                <a:ea typeface="Roboto Mono"/>
                <a:cs typeface="Roboto Mono"/>
                <a:sym typeface="Roboto Mono"/>
              </a:rPr>
              <a:t>object</a:t>
            </a:r>
            <a:r>
              <a:rPr lang="ru-RU" sz="1000">
                <a:solidFill>
                  <a:srgbClr val="37474F"/>
                </a:solidFill>
                <a:latin typeface="Roboto Mono"/>
                <a:ea typeface="Roboto Mono"/>
                <a:cs typeface="Roboto Mono"/>
                <a:sym typeface="Roboto Mono"/>
              </a:rPr>
              <a:t> : IRemoteService.Stub()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r>
              <a:rPr lang="ru-RU" sz="1000">
                <a:solidFill>
                  <a:srgbClr val="3F51B5"/>
                </a:solidFill>
                <a:latin typeface="Roboto Mono"/>
                <a:ea typeface="Roboto Mono"/>
                <a:cs typeface="Roboto Mono"/>
                <a:sym typeface="Roboto Mono"/>
              </a:rPr>
              <a:t>override</a:t>
            </a:r>
            <a:r>
              <a:rPr lang="ru-RU" sz="1000">
                <a:solidFill>
                  <a:srgbClr val="37474F"/>
                </a:solidFill>
                <a:latin typeface="Roboto Mono"/>
                <a:ea typeface="Roboto Mono"/>
                <a:cs typeface="Roboto Mono"/>
                <a:sym typeface="Roboto Mono"/>
              </a:rPr>
              <a:t> </a:t>
            </a:r>
            <a:r>
              <a:rPr lang="ru-RU" sz="1000">
                <a:solidFill>
                  <a:srgbClr val="3F51B5"/>
                </a:solidFill>
                <a:latin typeface="Roboto Mono"/>
                <a:ea typeface="Roboto Mono"/>
                <a:cs typeface="Roboto Mono"/>
                <a:sym typeface="Roboto Mono"/>
              </a:rPr>
              <a:t>fun</a:t>
            </a:r>
            <a:r>
              <a:rPr lang="ru-RU" sz="1000">
                <a:solidFill>
                  <a:srgbClr val="37474F"/>
                </a:solidFill>
                <a:latin typeface="Roboto Mono"/>
                <a:ea typeface="Roboto Mono"/>
                <a:cs typeface="Roboto Mono"/>
                <a:sym typeface="Roboto Mono"/>
              </a:rPr>
              <a:t> getPid(): Int = Process.myPid()</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r>
              <a:rPr lang="ru-RU" sz="1000">
                <a:solidFill>
                  <a:srgbClr val="3F51B5"/>
                </a:solidFill>
                <a:latin typeface="Roboto Mono"/>
                <a:ea typeface="Roboto Mono"/>
                <a:cs typeface="Roboto Mono"/>
                <a:sym typeface="Roboto Mono"/>
              </a:rPr>
              <a:t>override</a:t>
            </a:r>
            <a:r>
              <a:rPr lang="ru-RU" sz="1000">
                <a:solidFill>
                  <a:srgbClr val="37474F"/>
                </a:solidFill>
                <a:latin typeface="Roboto Mono"/>
                <a:ea typeface="Roboto Mono"/>
                <a:cs typeface="Roboto Mono"/>
                <a:sym typeface="Roboto Mono"/>
              </a:rPr>
              <a:t> </a:t>
            </a:r>
            <a:r>
              <a:rPr lang="ru-RU" sz="1000">
                <a:solidFill>
                  <a:srgbClr val="3F51B5"/>
                </a:solidFill>
                <a:latin typeface="Roboto Mono"/>
                <a:ea typeface="Roboto Mono"/>
                <a:cs typeface="Roboto Mono"/>
                <a:sym typeface="Roboto Mono"/>
              </a:rPr>
              <a:t>fun</a:t>
            </a:r>
            <a:r>
              <a:rPr lang="ru-RU" sz="1000">
                <a:solidFill>
                  <a:srgbClr val="37474F"/>
                </a:solidFill>
                <a:latin typeface="Roboto Mono"/>
                <a:ea typeface="Roboto Mono"/>
                <a:cs typeface="Roboto Mono"/>
                <a:sym typeface="Roboto Mono"/>
              </a:rPr>
              <a:t> basicTypes(anInt: Int,aLong: Long,aBoolean: Boolean,aFloat: Float,aDouble: Double, aString: String)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r>
              <a:rPr lang="ru-RU" sz="1000">
                <a:solidFill>
                  <a:srgbClr val="D81B60"/>
                </a:solidFill>
                <a:latin typeface="Roboto Mono"/>
                <a:ea typeface="Roboto Mono"/>
                <a:cs typeface="Roboto Mono"/>
                <a:sym typeface="Roboto Mono"/>
              </a:rPr>
              <a:t>// Does nothing.</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9"/>
          <p:cNvSpPr txBox="1"/>
          <p:nvPr>
            <p:ph type="title"/>
          </p:nvPr>
        </p:nvSpPr>
        <p:spPr>
          <a:xfrm>
            <a:off x="603171" y="1119966"/>
            <a:ext cx="75090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t>JobScheduler</a:t>
            </a:r>
            <a:endParaRPr/>
          </a:p>
        </p:txBody>
      </p:sp>
      <p:sp>
        <p:nvSpPr>
          <p:cNvPr id="565" name="Google Shape;565;p69"/>
          <p:cNvSpPr/>
          <p:nvPr/>
        </p:nvSpPr>
        <p:spPr>
          <a:xfrm>
            <a:off x="658813"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6" name="Google Shape;566;p69"/>
          <p:cNvSpPr/>
          <p:nvPr/>
        </p:nvSpPr>
        <p:spPr>
          <a:xfrm>
            <a:off x="1182274"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7" name="Google Shape;567;p69"/>
          <p:cNvSpPr/>
          <p:nvPr/>
        </p:nvSpPr>
        <p:spPr>
          <a:xfrm>
            <a:off x="1705735" y="5548708"/>
            <a:ext cx="189300" cy="189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8" name="Google Shape;568;p69"/>
          <p:cNvSpPr/>
          <p:nvPr/>
        </p:nvSpPr>
        <p:spPr>
          <a:xfrm>
            <a:off x="2229196"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9" name="Google Shape;569;p69"/>
          <p:cNvSpPr/>
          <p:nvPr/>
        </p:nvSpPr>
        <p:spPr>
          <a:xfrm>
            <a:off x="2752657"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0" name="Google Shape;570;p69"/>
          <p:cNvSpPr/>
          <p:nvPr/>
        </p:nvSpPr>
        <p:spPr>
          <a:xfrm>
            <a:off x="3276099" y="5548721"/>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0"/>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IntentService</a:t>
            </a:r>
            <a:endParaRPr/>
          </a:p>
        </p:txBody>
      </p:sp>
      <p:sp>
        <p:nvSpPr>
          <p:cNvPr id="577" name="Google Shape;577;p70"/>
          <p:cNvSpPr txBox="1"/>
          <p:nvPr>
            <p:ph idx="1" type="body"/>
          </p:nvPr>
        </p:nvSpPr>
        <p:spPr>
          <a:xfrm>
            <a:off x="677334" y="1773238"/>
            <a:ext cx="53043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Ранее, для выполнения коротких задач, в асинхронноном потоке (Обычный сервис же исполняется в главном потоке), использовался IntentService. Его надо было регистрировать в манифесте так же, как и обычный сервис</a:t>
            </a:r>
            <a:endParaRPr/>
          </a:p>
          <a:p>
            <a:pPr indent="0" lvl="0" marL="0" rtl="0" algn="l">
              <a:spcBef>
                <a:spcPts val="1000"/>
              </a:spcBef>
              <a:spcAft>
                <a:spcPts val="0"/>
              </a:spcAft>
              <a:buNone/>
            </a:pPr>
            <a:r>
              <a:rPr lang="ru-RU"/>
              <a:t>Его логика работы была простая - сервис запускался и начинал выполнять работу. Если во время его работы ему прилетали новые команды, то они добавлялись в очередь и исполнялись по порядку.</a:t>
            </a:r>
            <a:endParaRPr/>
          </a:p>
          <a:p>
            <a:pPr indent="0" lvl="0" marL="0" rtl="0" algn="l">
              <a:spcBef>
                <a:spcPts val="1000"/>
              </a:spcBef>
              <a:spcAft>
                <a:spcPts val="0"/>
              </a:spcAft>
              <a:buNone/>
            </a:pPr>
            <a:r>
              <a:rPr lang="ru-RU"/>
              <a:t>По окончании работы - сервис каким-то способом уведомлял слушателя (зачастую, при помощи BroadcastReceiver), и сам себя останавливал.</a:t>
            </a:r>
            <a:endParaRPr/>
          </a:p>
          <a:p>
            <a:pPr indent="0" lvl="0" marL="0" rtl="0" algn="l">
              <a:spcBef>
                <a:spcPts val="1000"/>
              </a:spcBef>
              <a:spcAft>
                <a:spcPts val="0"/>
              </a:spcAft>
              <a:buNone/>
            </a:pPr>
            <a:r>
              <a:rPr lang="ru-RU"/>
              <a:t>Этот класс уже считается устаревшим с Android API 30.</a:t>
            </a:r>
            <a:endParaRPr/>
          </a:p>
          <a:p>
            <a:pPr indent="0" lvl="0" marL="0" rtl="0" algn="l">
              <a:spcBef>
                <a:spcPts val="1000"/>
              </a:spcBef>
              <a:spcAft>
                <a:spcPts val="0"/>
              </a:spcAft>
              <a:buNone/>
            </a:pPr>
            <a:r>
              <a:rPr lang="ru-RU"/>
              <a:t>На его смену пришел JobScheduler.</a:t>
            </a:r>
            <a:endParaRPr/>
          </a:p>
        </p:txBody>
      </p:sp>
      <p:sp>
        <p:nvSpPr>
          <p:cNvPr id="578" name="Google Shape;578;p70"/>
          <p:cNvSpPr txBox="1"/>
          <p:nvPr/>
        </p:nvSpPr>
        <p:spPr>
          <a:xfrm>
            <a:off x="6185475" y="1773250"/>
            <a:ext cx="57537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Для работы с Intent надо было использовать метод onHandleIntent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9C27B0"/>
                </a:solidFill>
                <a:latin typeface="Roboto Mono"/>
                <a:ea typeface="Roboto Mono"/>
                <a:cs typeface="Roboto Mono"/>
                <a:sym typeface="Roboto Mono"/>
              </a:rPr>
              <a:t>@Override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protected</a:t>
            </a:r>
            <a:r>
              <a:rPr lang="ru-RU" sz="1050">
                <a:solidFill>
                  <a:srgbClr val="37474F"/>
                </a:solidFill>
                <a:latin typeface="Roboto Mono"/>
                <a:ea typeface="Roboto Mono"/>
                <a:cs typeface="Roboto Mono"/>
                <a:sym typeface="Roboto Mono"/>
              </a:rPr>
              <a:t> void onHandleIntent(Intent intent)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(intent != </a:t>
            </a:r>
            <a:r>
              <a:rPr lang="ru-RU" sz="1050">
                <a:solidFill>
                  <a:srgbClr val="3F51B5"/>
                </a:solidFill>
                <a:latin typeface="Roboto Mono"/>
                <a:ea typeface="Roboto Mono"/>
                <a:cs typeface="Roboto Mono"/>
                <a:sym typeface="Roboto Mono"/>
              </a:rPr>
              <a:t>null</a:t>
            </a: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final</a:t>
            </a:r>
            <a:r>
              <a:rPr lang="ru-RU" sz="1050">
                <a:solidFill>
                  <a:srgbClr val="37474F"/>
                </a:solidFill>
                <a:latin typeface="Roboto Mono"/>
                <a:ea typeface="Roboto Mono"/>
                <a:cs typeface="Roboto Mono"/>
                <a:sym typeface="Roboto Mono"/>
              </a:rPr>
              <a:t> String action = intent.getAction();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(ACTION_WRITE_EXERCISE.equals(action))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handleActionWriteExercise();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1"/>
          <p:cNvSpPr txBox="1"/>
          <p:nvPr>
            <p:ph idx="1" type="body"/>
          </p:nvPr>
        </p:nvSpPr>
        <p:spPr>
          <a:xfrm>
            <a:off x="381925" y="1336250"/>
            <a:ext cx="5599800" cy="52677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Планировщик задач…</a:t>
            </a:r>
            <a:endParaRPr/>
          </a:p>
          <a:p>
            <a:pPr indent="0" lvl="0" marL="0" rtl="0" algn="l">
              <a:spcBef>
                <a:spcPts val="1000"/>
              </a:spcBef>
              <a:spcAft>
                <a:spcPts val="0"/>
              </a:spcAft>
              <a:buNone/>
            </a:pPr>
            <a:r>
              <a:rPr lang="ru-RU"/>
              <a:t>Сами задачи обрабатываются</a:t>
            </a:r>
            <a:endParaRPr/>
          </a:p>
          <a:p>
            <a:pPr indent="-342900" lvl="0" marL="457200" rtl="0" algn="l">
              <a:spcBef>
                <a:spcPts val="1000"/>
              </a:spcBef>
              <a:spcAft>
                <a:spcPts val="0"/>
              </a:spcAft>
              <a:buSzPts val="1800"/>
              <a:buChar char="-"/>
            </a:pPr>
            <a:r>
              <a:rPr b="1" lang="ru-RU"/>
              <a:t>JobService</a:t>
            </a:r>
            <a:endParaRPr b="1"/>
          </a:p>
          <a:p>
            <a:pPr indent="0" lvl="0" marL="0" rtl="0" algn="l">
              <a:spcBef>
                <a:spcPts val="1000"/>
              </a:spcBef>
              <a:spcAft>
                <a:spcPts val="0"/>
              </a:spcAft>
              <a:buNone/>
            </a:pPr>
            <a:r>
              <a:rPr lang="ru-RU"/>
              <a:t>Данные для выполнения задач необходимо создать</a:t>
            </a:r>
            <a:endParaRPr/>
          </a:p>
          <a:p>
            <a:pPr indent="-342900" lvl="0" marL="457200" rtl="0" algn="l">
              <a:spcBef>
                <a:spcPts val="1000"/>
              </a:spcBef>
              <a:spcAft>
                <a:spcPts val="0"/>
              </a:spcAft>
              <a:buSzPts val="1800"/>
              <a:buChar char="-"/>
            </a:pPr>
            <a:r>
              <a:rPr b="1" lang="ru-RU"/>
              <a:t>JobInfo.Builder</a:t>
            </a:r>
            <a:endParaRPr b="1"/>
          </a:p>
          <a:p>
            <a:pPr indent="0" lvl="0" marL="0" rtl="0" algn="l">
              <a:spcBef>
                <a:spcPts val="1000"/>
              </a:spcBef>
              <a:spcAft>
                <a:spcPts val="0"/>
              </a:spcAft>
              <a:buNone/>
            </a:pPr>
            <a:r>
              <a:rPr lang="ru-RU"/>
              <a:t>Сам </a:t>
            </a:r>
            <a:r>
              <a:rPr b="1" lang="ru-RU"/>
              <a:t>JobInfo </a:t>
            </a:r>
            <a:r>
              <a:rPr lang="ru-RU"/>
              <a:t>можно наполнить разными условиями, которые будут триггерить выполнения задачи.</a:t>
            </a:r>
            <a:endParaRPr/>
          </a:p>
          <a:p>
            <a:pPr indent="0" lvl="0" marL="0" rtl="0" algn="l">
              <a:spcBef>
                <a:spcPts val="1000"/>
              </a:spcBef>
              <a:spcAft>
                <a:spcPts val="0"/>
              </a:spcAft>
              <a:buNone/>
            </a:pPr>
            <a:r>
              <a:rPr lang="ru-RU"/>
              <a:t>После создания JobInfo его можно добавить в список на исполнение при помощи команды </a:t>
            </a:r>
            <a:r>
              <a:rPr b="1" lang="ru-RU"/>
              <a:t>JobScheduler.schedule</a:t>
            </a:r>
            <a:r>
              <a:rPr lang="ru-RU"/>
              <a:t>. А отменить выполнение при помощи </a:t>
            </a:r>
            <a:r>
              <a:rPr b="1" lang="ru-RU"/>
              <a:t>JobScheduler.cancel</a:t>
            </a:r>
            <a:r>
              <a:rPr lang="ru-RU"/>
              <a:t>. Шедулер можно получить при помощи Context:</a:t>
            </a:r>
            <a:endParaRPr/>
          </a:p>
          <a:p>
            <a:pPr indent="-292100" lvl="0" marL="457200" rtl="0" algn="l">
              <a:spcBef>
                <a:spcPts val="1000"/>
              </a:spcBef>
              <a:spcAft>
                <a:spcPts val="0"/>
              </a:spcAft>
              <a:buSzPts val="1000"/>
              <a:buChar char="-"/>
            </a:pPr>
            <a:r>
              <a:rPr lang="ru-RU" sz="1000"/>
              <a:t>Сontext.getSystemService(Context.JOB_SCHEDULER_SERVICE) as </a:t>
            </a:r>
            <a:r>
              <a:rPr b="1" lang="ru-RU" sz="1000"/>
              <a:t>JobScheduler</a:t>
            </a:r>
            <a:endParaRPr b="1" sz="1000"/>
          </a:p>
          <a:p>
            <a:pPr indent="0" lvl="0" marL="0" rtl="0" algn="l">
              <a:spcBef>
                <a:spcPts val="1000"/>
              </a:spcBef>
              <a:spcAft>
                <a:spcPts val="0"/>
              </a:spcAft>
              <a:buNone/>
            </a:pPr>
            <a:r>
              <a:rPr lang="ru-RU"/>
              <a:t>Несмотря на то что описывают “как легко он решает ваши проблемы”... Могу сказать что придется попотеть, чтобы заставить его работать как надо -_-</a:t>
            </a:r>
            <a:endParaRPr/>
          </a:p>
        </p:txBody>
      </p:sp>
      <p:sp>
        <p:nvSpPr>
          <p:cNvPr id="585" name="Google Shape;585;p71"/>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JobScheduler</a:t>
            </a:r>
            <a:endParaRPr/>
          </a:p>
        </p:txBody>
      </p:sp>
      <p:sp>
        <p:nvSpPr>
          <p:cNvPr id="586" name="Google Shape;586;p71"/>
          <p:cNvSpPr txBox="1"/>
          <p:nvPr/>
        </p:nvSpPr>
        <p:spPr>
          <a:xfrm>
            <a:off x="5935500" y="116250"/>
            <a:ext cx="6256500" cy="64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Да, это тоже сервис)</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&lt;service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android:name=</a:t>
            </a:r>
            <a:r>
              <a:rPr lang="ru-RU" sz="1050">
                <a:solidFill>
                  <a:srgbClr val="388E3C"/>
                </a:solidFill>
                <a:latin typeface="Roboto Mono"/>
                <a:ea typeface="Roboto Mono"/>
                <a:cs typeface="Roboto Mono"/>
                <a:sym typeface="Roboto Mono"/>
              </a:rPr>
              <a:t>".JobSchedulerService"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android:permission=</a:t>
            </a:r>
            <a:r>
              <a:rPr lang="ru-RU" sz="1050">
                <a:solidFill>
                  <a:srgbClr val="388E3C"/>
                </a:solidFill>
                <a:latin typeface="Roboto Mono"/>
                <a:ea typeface="Roboto Mono"/>
                <a:cs typeface="Roboto Mono"/>
                <a:sym typeface="Roboto Mono"/>
              </a:rPr>
              <a:t>"android.permission.BIND_JOB_SERVICE"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android:exported=</a:t>
            </a:r>
            <a:r>
              <a:rPr lang="ru-RU" sz="1050">
                <a:solidFill>
                  <a:srgbClr val="388E3C"/>
                </a:solidFill>
                <a:latin typeface="Roboto Mono"/>
                <a:ea typeface="Roboto Mono"/>
                <a:cs typeface="Roboto Mono"/>
                <a:sym typeface="Roboto Mono"/>
              </a:rPr>
              <a:t>"true"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Для работы необходимо переопределить onStartJob и onStopJob</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 JobSchedulerService: JobService()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Вызывается, когда триггер на исполнение сработал</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override</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onStartJob(params: JobParameters?): Boolean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Вызывается, когда исполнять задачу больше не надо</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override</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onStopJob(params: JobParameters?): Boolean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scheduleSimpleJob(context: Context)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component = ComponentName(context, JobSchedulerService::</a:t>
            </a: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.java)</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builder = JobInfo.Builder(jobId, component).apply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job = builder.build()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scheduler = context</a:t>
            </a:r>
            <a:endParaRPr sz="1050">
              <a:solidFill>
                <a:srgbClr val="37474F"/>
              </a:solidFill>
              <a:latin typeface="Roboto Mono"/>
              <a:ea typeface="Roboto Mono"/>
              <a:cs typeface="Roboto Mono"/>
              <a:sym typeface="Roboto Mono"/>
            </a:endParaRPr>
          </a:p>
          <a:p>
            <a:pPr indent="457200" lvl="0" marL="0" rtl="0" algn="l">
              <a:spcBef>
                <a:spcPts val="0"/>
              </a:spcBef>
              <a:spcAft>
                <a:spcPts val="0"/>
              </a:spcAft>
              <a:buNone/>
            </a:pPr>
            <a:r>
              <a:rPr lang="ru-RU" sz="1050">
                <a:solidFill>
                  <a:srgbClr val="37474F"/>
                </a:solidFill>
                <a:latin typeface="Roboto Mono"/>
                <a:ea typeface="Roboto Mono"/>
                <a:cs typeface="Roboto Mono"/>
                <a:sym typeface="Roboto Mono"/>
              </a:rPr>
              <a:t>.getSystemService(Context.JOB_SCHEDULER_SERVICE)</a:t>
            </a:r>
            <a:r>
              <a:rPr lang="ru-RU" sz="1050">
                <a:solidFill>
                  <a:srgbClr val="3F51B5"/>
                </a:solidFill>
                <a:latin typeface="Roboto Mono"/>
                <a:ea typeface="Roboto Mono"/>
                <a:cs typeface="Roboto Mono"/>
                <a:sym typeface="Roboto Mono"/>
              </a:rPr>
              <a:t>as</a:t>
            </a:r>
            <a:r>
              <a:rPr lang="ru-RU" sz="1050">
                <a:solidFill>
                  <a:srgbClr val="37474F"/>
                </a:solidFill>
                <a:latin typeface="Roboto Mono"/>
                <a:ea typeface="Roboto Mono"/>
                <a:cs typeface="Roboto Mono"/>
                <a:sym typeface="Roboto Mono"/>
              </a:rPr>
              <a:t> JobScheduler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7474F"/>
                </a:solidFill>
                <a:latin typeface="Roboto Mono"/>
                <a:ea typeface="Roboto Mono"/>
                <a:cs typeface="Roboto Mono"/>
                <a:sym typeface="Roboto Mono"/>
              </a:rPr>
              <a:t>scheduler.schedule(job)</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unscheduleSimpleJob(context: Context)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scheduler = context</a:t>
            </a:r>
            <a:endParaRPr sz="1050">
              <a:solidFill>
                <a:srgbClr val="37474F"/>
              </a:solidFill>
              <a:latin typeface="Roboto Mono"/>
              <a:ea typeface="Roboto Mono"/>
              <a:cs typeface="Roboto Mono"/>
              <a:sym typeface="Roboto Mono"/>
            </a:endParaRPr>
          </a:p>
          <a:p>
            <a:pPr indent="457200" lvl="0" marL="0" rtl="0" algn="l">
              <a:spcBef>
                <a:spcPts val="0"/>
              </a:spcBef>
              <a:spcAft>
                <a:spcPts val="0"/>
              </a:spcAft>
              <a:buNone/>
            </a:pPr>
            <a:r>
              <a:rPr lang="ru-RU" sz="1050">
                <a:solidFill>
                  <a:srgbClr val="37474F"/>
                </a:solidFill>
                <a:latin typeface="Roboto Mono"/>
                <a:ea typeface="Roboto Mono"/>
                <a:cs typeface="Roboto Mono"/>
                <a:sym typeface="Roboto Mono"/>
              </a:rPr>
              <a:t>.getSystemService(Context.JOB_SCHEDULER_SERVICE) </a:t>
            </a:r>
            <a:r>
              <a:rPr lang="ru-RU" sz="1050">
                <a:solidFill>
                  <a:srgbClr val="3F51B5"/>
                </a:solidFill>
                <a:latin typeface="Roboto Mono"/>
                <a:ea typeface="Roboto Mono"/>
                <a:cs typeface="Roboto Mono"/>
                <a:sym typeface="Roboto Mono"/>
              </a:rPr>
              <a:t>as</a:t>
            </a:r>
            <a:r>
              <a:rPr lang="ru-RU" sz="1050">
                <a:solidFill>
                  <a:srgbClr val="37474F"/>
                </a:solidFill>
                <a:latin typeface="Roboto Mono"/>
                <a:ea typeface="Roboto Mono"/>
                <a:cs typeface="Roboto Mono"/>
                <a:sym typeface="Roboto Mono"/>
              </a:rPr>
              <a:t> JobScheduler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7474F"/>
                </a:solidFill>
                <a:latin typeface="Roboto Mono"/>
                <a:ea typeface="Roboto Mono"/>
                <a:cs typeface="Roboto Mono"/>
                <a:sym typeface="Roboto Mono"/>
              </a:rPr>
              <a:t>scheduler.cancel(jobId)</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90" name="Shape 590"/>
        <p:cNvGrpSpPr/>
        <p:nvPr/>
      </p:nvGrpSpPr>
      <p:grpSpPr>
        <a:xfrm>
          <a:off x="0" y="0"/>
          <a:ext cx="0" cy="0"/>
          <a:chOff x="0" y="0"/>
          <a:chExt cx="0" cy="0"/>
        </a:xfrm>
      </p:grpSpPr>
      <p:sp>
        <p:nvSpPr>
          <p:cNvPr id="591" name="Google Shape;591;p72"/>
          <p:cNvSpPr txBox="1"/>
          <p:nvPr>
            <p:ph type="title"/>
          </p:nvPr>
        </p:nvSpPr>
        <p:spPr>
          <a:xfrm>
            <a:off x="603175" y="1119975"/>
            <a:ext cx="56652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solidFill>
                  <a:schemeClr val="lt1"/>
                </a:solidFill>
              </a:rPr>
              <a:t>WorkManager</a:t>
            </a:r>
            <a:endParaRPr>
              <a:solidFill>
                <a:schemeClr val="lt1"/>
              </a:solidFill>
            </a:endParaRPr>
          </a:p>
        </p:txBody>
      </p:sp>
      <p:sp>
        <p:nvSpPr>
          <p:cNvPr id="592" name="Google Shape;592;p72"/>
          <p:cNvSpPr txBox="1"/>
          <p:nvPr/>
        </p:nvSpPr>
        <p:spPr>
          <a:xfrm>
            <a:off x="603172" y="3250429"/>
            <a:ext cx="4957800" cy="288300"/>
          </a:xfrm>
          <a:prstGeom prst="rect">
            <a:avLst/>
          </a:prstGeom>
          <a:noFill/>
          <a:ln>
            <a:noFill/>
          </a:ln>
        </p:spPr>
        <p:txBody>
          <a:bodyPr anchorCtr="0" anchor="t" bIns="36000" lIns="36000" spcFirstLastPara="1" rIns="36000" wrap="square" tIns="36000">
            <a:spAutoFit/>
          </a:bodyPr>
          <a:lstStyle/>
          <a:p>
            <a:pPr indent="0" lvl="0" marL="0" marR="0" rtl="0" algn="l">
              <a:lnSpc>
                <a:spcPct val="110000"/>
              </a:lnSpc>
              <a:spcBef>
                <a:spcPts val="0"/>
              </a:spcBef>
              <a:spcAft>
                <a:spcPts val="0"/>
              </a:spcAft>
              <a:buNone/>
            </a:pPr>
            <a:r>
              <a:t/>
            </a:r>
            <a:endParaRPr/>
          </a:p>
        </p:txBody>
      </p:sp>
      <p:pic>
        <p:nvPicPr>
          <p:cNvPr id="593" name="Google Shape;593;p72"/>
          <p:cNvPicPr preferRelativeResize="0"/>
          <p:nvPr/>
        </p:nvPicPr>
        <p:blipFill rotWithShape="1">
          <a:blip r:embed="rId3">
            <a:alphaModFix/>
          </a:blip>
          <a:srcRect b="23952" l="20384" r="36174" t="18409"/>
          <a:stretch/>
        </p:blipFill>
        <p:spPr>
          <a:xfrm>
            <a:off x="6096000" y="-36981"/>
            <a:ext cx="6096000" cy="6894981"/>
          </a:xfrm>
          <a:prstGeom prst="rect">
            <a:avLst/>
          </a:prstGeom>
          <a:noFill/>
          <a:ln>
            <a:noFill/>
          </a:ln>
        </p:spPr>
      </p:pic>
      <p:sp>
        <p:nvSpPr>
          <p:cNvPr id="594" name="Google Shape;594;p72"/>
          <p:cNvSpPr/>
          <p:nvPr/>
        </p:nvSpPr>
        <p:spPr>
          <a:xfrm>
            <a:off x="658813"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5" name="Google Shape;595;p72"/>
          <p:cNvSpPr/>
          <p:nvPr/>
        </p:nvSpPr>
        <p:spPr>
          <a:xfrm>
            <a:off x="1182274"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6" name="Google Shape;596;p72"/>
          <p:cNvSpPr/>
          <p:nvPr/>
        </p:nvSpPr>
        <p:spPr>
          <a:xfrm>
            <a:off x="1705735"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7" name="Google Shape;597;p72"/>
          <p:cNvSpPr/>
          <p:nvPr/>
        </p:nvSpPr>
        <p:spPr>
          <a:xfrm>
            <a:off x="2229196" y="5548708"/>
            <a:ext cx="189300" cy="1893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8" name="Google Shape;598;p72"/>
          <p:cNvSpPr/>
          <p:nvPr/>
        </p:nvSpPr>
        <p:spPr>
          <a:xfrm>
            <a:off x="2752657"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9" name="Google Shape;599;p72"/>
          <p:cNvSpPr/>
          <p:nvPr/>
        </p:nvSpPr>
        <p:spPr>
          <a:xfrm>
            <a:off x="3276099" y="5548721"/>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3"/>
          <p:cNvSpPr txBox="1"/>
          <p:nvPr>
            <p:ph type="title"/>
          </p:nvPr>
        </p:nvSpPr>
        <p:spPr>
          <a:xfrm>
            <a:off x="1999342" y="2514752"/>
            <a:ext cx="8193300" cy="18285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ru-RU"/>
              <a:t>А теперь забыли про JobScheduler:)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47"/>
          <p:cNvPicPr preferRelativeResize="0"/>
          <p:nvPr/>
        </p:nvPicPr>
        <p:blipFill rotWithShape="1">
          <a:blip r:embed="rId3">
            <a:alphaModFix/>
          </a:blip>
          <a:srcRect b="31203" l="72252" r="96" t="30439"/>
          <a:stretch/>
        </p:blipFill>
        <p:spPr>
          <a:xfrm>
            <a:off x="0" y="692152"/>
            <a:ext cx="5243288" cy="6165848"/>
          </a:xfrm>
          <a:prstGeom prst="rect">
            <a:avLst/>
          </a:prstGeom>
          <a:noFill/>
          <a:ln>
            <a:noFill/>
          </a:ln>
        </p:spPr>
      </p:pic>
      <p:sp>
        <p:nvSpPr>
          <p:cNvPr id="380" name="Google Shape;380;p47"/>
          <p:cNvSpPr txBox="1"/>
          <p:nvPr>
            <p:ph idx="1" type="body"/>
          </p:nvPr>
        </p:nvSpPr>
        <p:spPr>
          <a:xfrm>
            <a:off x="6458200" y="692151"/>
            <a:ext cx="5075100" cy="5508600"/>
          </a:xfrm>
          <a:prstGeom prst="rect">
            <a:avLst/>
          </a:prstGeom>
          <a:noFill/>
          <a:ln>
            <a:noFill/>
          </a:ln>
        </p:spPr>
        <p:txBody>
          <a:bodyPr anchorCtr="0" anchor="ctr" bIns="0" lIns="0" spcFirstLastPara="1" rIns="0" wrap="square" tIns="0">
            <a:normAutofit/>
          </a:bodyPr>
          <a:lstStyle/>
          <a:p>
            <a:pPr indent="-342900" lvl="0" marL="457200" rtl="0" algn="l">
              <a:spcBef>
                <a:spcPts val="1000"/>
              </a:spcBef>
              <a:spcAft>
                <a:spcPts val="0"/>
              </a:spcAft>
              <a:buSzPts val="1800"/>
              <a:buAutoNum type="arabicPeriod"/>
            </a:pPr>
            <a:r>
              <a:rPr lang="ru-RU" sz="1800"/>
              <a:t>Notification</a:t>
            </a:r>
            <a:endParaRPr sz="1800"/>
          </a:p>
          <a:p>
            <a:pPr indent="-342900" lvl="0" marL="457200" rtl="0" algn="l">
              <a:spcBef>
                <a:spcPts val="0"/>
              </a:spcBef>
              <a:spcAft>
                <a:spcPts val="0"/>
              </a:spcAft>
              <a:buSzPts val="1800"/>
              <a:buAutoNum type="arabicPeriod"/>
            </a:pPr>
            <a:r>
              <a:rPr lang="ru-RU" sz="1800"/>
              <a:t>Service</a:t>
            </a:r>
            <a:endParaRPr sz="1800"/>
          </a:p>
          <a:p>
            <a:pPr indent="-342900" lvl="0" marL="457200" rtl="0" algn="l">
              <a:spcBef>
                <a:spcPts val="0"/>
              </a:spcBef>
              <a:spcAft>
                <a:spcPts val="0"/>
              </a:spcAft>
              <a:buSzPts val="1800"/>
              <a:buAutoNum type="arabicPeriod"/>
            </a:pPr>
            <a:r>
              <a:rPr lang="ru-RU" sz="1800"/>
              <a:t>JobScheduler</a:t>
            </a:r>
            <a:endParaRPr sz="1800"/>
          </a:p>
          <a:p>
            <a:pPr indent="-342900" lvl="0" marL="457200" rtl="0" algn="l">
              <a:spcBef>
                <a:spcPts val="0"/>
              </a:spcBef>
              <a:spcAft>
                <a:spcPts val="0"/>
              </a:spcAft>
              <a:buSzPts val="1800"/>
              <a:buAutoNum type="arabicPeriod"/>
            </a:pPr>
            <a:r>
              <a:rPr lang="ru-RU" sz="1800"/>
              <a:t>WorkManager</a:t>
            </a:r>
            <a:endParaRPr sz="1800"/>
          </a:p>
          <a:p>
            <a:pPr indent="-342900" lvl="0" marL="457200" rtl="0" algn="l">
              <a:spcBef>
                <a:spcPts val="0"/>
              </a:spcBef>
              <a:spcAft>
                <a:spcPts val="0"/>
              </a:spcAft>
              <a:buSzPts val="1800"/>
              <a:buAutoNum type="arabicPeriod"/>
            </a:pPr>
            <a:r>
              <a:rPr lang="ru-RU" sz="1800"/>
              <a:t>AlarmManager</a:t>
            </a:r>
            <a:endParaRPr sz="1800"/>
          </a:p>
          <a:p>
            <a:pPr indent="-342900" lvl="0" marL="457200" rtl="0" algn="l">
              <a:spcBef>
                <a:spcPts val="0"/>
              </a:spcBef>
              <a:spcAft>
                <a:spcPts val="0"/>
              </a:spcAft>
              <a:buSzPts val="1800"/>
              <a:buAutoNum type="arabicPeriod"/>
            </a:pPr>
            <a:r>
              <a:rPr lang="ru-RU" sz="1800"/>
              <a:t>???</a:t>
            </a:r>
            <a:endParaRPr sz="1800"/>
          </a:p>
          <a:p>
            <a:pPr indent="-141287" lvl="1" marL="255587" rtl="0" algn="l">
              <a:lnSpc>
                <a:spcPct val="110000"/>
              </a:lnSpc>
              <a:spcBef>
                <a:spcPts val="1100"/>
              </a:spcBef>
              <a:spcAft>
                <a:spcPts val="0"/>
              </a:spcAft>
              <a:buSzPts val="1800"/>
              <a:buNone/>
            </a:pPr>
            <a:r>
              <a:t/>
            </a:r>
            <a:endParaRPr sz="1800"/>
          </a:p>
        </p:txBody>
      </p:sp>
      <p:sp>
        <p:nvSpPr>
          <p:cNvPr id="381" name="Google Shape;381;p47"/>
          <p:cNvSpPr txBox="1"/>
          <p:nvPr>
            <p:ph type="title"/>
          </p:nvPr>
        </p:nvSpPr>
        <p:spPr>
          <a:xfrm>
            <a:off x="677334" y="2622900"/>
            <a:ext cx="5103600" cy="1586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ru-RU">
                <a:solidFill>
                  <a:schemeClr val="dk1"/>
                </a:solidFill>
              </a:rPr>
              <a:t>Содержание занятия</a:t>
            </a:r>
            <a:endParaRPr>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90000"/>
              </a:lnSpc>
              <a:spcBef>
                <a:spcPts val="0"/>
              </a:spcBef>
              <a:spcAft>
                <a:spcPts val="0"/>
              </a:spcAft>
              <a:buClr>
                <a:schemeClr val="dk1"/>
              </a:buClr>
              <a:buSzPts val="3600"/>
              <a:buFont typeface="Play"/>
              <a:buNone/>
            </a:pPr>
            <a:r>
              <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4"/>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WorkManager из Jetpack</a:t>
            </a:r>
            <a:endParaRPr/>
          </a:p>
        </p:txBody>
      </p:sp>
      <p:sp>
        <p:nvSpPr>
          <p:cNvPr id="612" name="Google Shape;612;p74"/>
          <p:cNvSpPr txBox="1"/>
          <p:nvPr>
            <p:ph idx="1" type="body"/>
          </p:nvPr>
        </p:nvSpPr>
        <p:spPr>
          <a:xfrm>
            <a:off x="677326" y="1773250"/>
            <a:ext cx="48108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b="1" lang="ru-RU"/>
              <a:t>WorkManager </a:t>
            </a:r>
            <a:r>
              <a:rPr lang="ru-RU"/>
              <a:t>- фреймворк.</a:t>
            </a:r>
            <a:endParaRPr/>
          </a:p>
          <a:p>
            <a:pPr indent="0" lvl="0" marL="0" rtl="0" algn="l">
              <a:spcBef>
                <a:spcPts val="1000"/>
              </a:spcBef>
              <a:spcAft>
                <a:spcPts val="0"/>
              </a:spcAft>
              <a:buNone/>
            </a:pPr>
            <a:r>
              <a:rPr lang="ru-RU"/>
              <a:t>Позволяет запускать фоновые задачи последовательно или параллельно, передавать в них данные, получать из них результат, отслеживать статус выполнения и запускать только при соблюдении заданных условий.</a:t>
            </a:r>
            <a:endParaRPr/>
          </a:p>
          <a:p>
            <a:pPr indent="0" lvl="0" marL="0" rtl="0" algn="l">
              <a:spcBef>
                <a:spcPts val="1000"/>
              </a:spcBef>
              <a:spcAft>
                <a:spcPts val="0"/>
              </a:spcAft>
              <a:buNone/>
            </a:pPr>
            <a:r>
              <a:rPr lang="ru-RU"/>
              <a:t>Но, тоже есть нюансы с работой. Распространенное заблуждение - это как </a:t>
            </a:r>
            <a:r>
              <a:rPr lang="ru-RU"/>
              <a:t>периодически</a:t>
            </a:r>
            <a:r>
              <a:rPr lang="ru-RU"/>
              <a:t> может исполняться задача (МИНИМУМ 15 МИНУТ, это уже почти мем).</a:t>
            </a:r>
            <a:endParaRPr/>
          </a:p>
        </p:txBody>
      </p:sp>
      <p:sp>
        <p:nvSpPr>
          <p:cNvPr id="613" name="Google Shape;613;p74"/>
          <p:cNvSpPr txBox="1"/>
          <p:nvPr/>
        </p:nvSpPr>
        <p:spPr>
          <a:xfrm>
            <a:off x="5406950" y="1336250"/>
            <a:ext cx="6778800" cy="551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schedule(context: Context, startTime: Long, scope: CoroutineScope)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uuid = UUID.randomUUID()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ru-RU" sz="1050">
                <a:solidFill>
                  <a:srgbClr val="37474F"/>
                </a:solidFill>
                <a:latin typeface="Roboto Mono"/>
                <a:ea typeface="Roboto Mono"/>
                <a:cs typeface="Roboto Mono"/>
                <a:sym typeface="Roboto Mono"/>
              </a:rPr>
              <a:t>    // Данные для работы</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dataBuilder = Data.Builder().apply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putLong(EXTRAS_START_TIME, startTime)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 Условия для срабатывания</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constraints = Constraints.Builder().apply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setRequiredNetworkType(NetworkType.CONNECTED)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requestBuilder = OneTimeWorkRequest.Builder(TimerWork::</a:t>
            </a: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.java).apply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Запланировать работу</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manager = WorkManager.getInstance(context)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manager.enqueue(requestBuilder.build())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Если хотим подписаться на прогресс или прогрессы</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manager.getWorkInfoByIdFlow(uuid)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.onEach { info -&gt;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.launchIn(scope)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D81B60"/>
                </a:solidFill>
                <a:latin typeface="Roboto Mono"/>
                <a:ea typeface="Roboto Mono"/>
                <a:cs typeface="Roboto Mono"/>
                <a:sym typeface="Roboto Mono"/>
              </a:rPr>
              <a:t>// Отменить выполнение работы</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cancel(context: Context)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WorkManager.getInstance(context).cancelAllWorkByTag(TAG)</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sp>
        <p:nvSpPr>
          <p:cNvPr id="614" name="Google Shape;614;p74"/>
          <p:cNvSpPr txBox="1"/>
          <p:nvPr/>
        </p:nvSpPr>
        <p:spPr>
          <a:xfrm>
            <a:off x="5905725" y="1069725"/>
            <a:ext cx="5402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00">
                <a:solidFill>
                  <a:schemeClr val="dk1"/>
                </a:solidFill>
                <a:highlight>
                  <a:srgbClr val="FFFFFF"/>
                </a:highlight>
                <a:latin typeface="Courier New"/>
                <a:ea typeface="Courier New"/>
                <a:cs typeface="Courier New"/>
                <a:sym typeface="Courier New"/>
              </a:rPr>
              <a:t>implementation </a:t>
            </a:r>
            <a:r>
              <a:rPr b="1" lang="ru-RU" sz="1100">
                <a:solidFill>
                  <a:srgbClr val="008000"/>
                </a:solidFill>
                <a:highlight>
                  <a:srgbClr val="FFFFFF"/>
                </a:highlight>
                <a:latin typeface="Courier New"/>
                <a:ea typeface="Courier New"/>
                <a:cs typeface="Courier New"/>
                <a:sym typeface="Courier New"/>
              </a:rPr>
              <a:t>'androidx.work:work-runtime-ktx:2.9.0'</a:t>
            </a:r>
            <a:endParaRPr b="1" sz="1100">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5"/>
          <p:cNvSpPr txBox="1"/>
          <p:nvPr>
            <p:ph idx="1" type="body"/>
          </p:nvPr>
        </p:nvSpPr>
        <p:spPr>
          <a:xfrm>
            <a:off x="677334" y="1773238"/>
            <a:ext cx="53043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Воркеры выполняют отдельные задач. </a:t>
            </a:r>
            <a:endParaRPr/>
          </a:p>
          <a:p>
            <a:pPr indent="0" lvl="0" marL="0" rtl="0" algn="l">
              <a:spcBef>
                <a:spcPts val="1000"/>
              </a:spcBef>
              <a:spcAft>
                <a:spcPts val="0"/>
              </a:spcAft>
              <a:buNone/>
            </a:pPr>
            <a:r>
              <a:rPr lang="ru-RU"/>
              <a:t>Есть какие-то количество базовых воркеров</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br>
              <a:rPr lang="ru-RU"/>
            </a:br>
            <a:r>
              <a:rPr lang="ru-RU"/>
              <a:t>Перед работой, воркеры оборачиваются в Request:</a:t>
            </a:r>
            <a:endParaRPr/>
          </a:p>
          <a:p>
            <a:pPr indent="-342900" lvl="0" marL="457200" rtl="0" algn="l">
              <a:spcBef>
                <a:spcPts val="1000"/>
              </a:spcBef>
              <a:spcAft>
                <a:spcPts val="0"/>
              </a:spcAft>
              <a:buSzPts val="1800"/>
              <a:buChar char="-"/>
            </a:pPr>
            <a:r>
              <a:rPr b="1" lang="ru-RU"/>
              <a:t>OneTimeWorkRequest </a:t>
            </a:r>
            <a:r>
              <a:rPr lang="ru-RU"/>
              <a:t>- задача будет выполнена один раз</a:t>
            </a:r>
            <a:endParaRPr/>
          </a:p>
          <a:p>
            <a:pPr indent="-342900" lvl="0" marL="457200" rtl="0" algn="l">
              <a:spcBef>
                <a:spcPts val="0"/>
              </a:spcBef>
              <a:spcAft>
                <a:spcPts val="0"/>
              </a:spcAft>
              <a:buSzPts val="1800"/>
              <a:buChar char="-"/>
            </a:pPr>
            <a:r>
              <a:rPr b="1" lang="ru-RU"/>
              <a:t>PeriodicWorkRequest </a:t>
            </a:r>
            <a:r>
              <a:rPr lang="ru-RU"/>
              <a:t>- задача будет выполнена многократно</a:t>
            </a:r>
            <a:endParaRPr/>
          </a:p>
          <a:p>
            <a:pPr indent="0" lvl="0" marL="0" rtl="0" algn="l">
              <a:spcBef>
                <a:spcPts val="1000"/>
              </a:spcBef>
              <a:spcAft>
                <a:spcPts val="0"/>
              </a:spcAft>
              <a:buNone/>
            </a:pPr>
            <a:r>
              <a:t/>
            </a:r>
            <a:endParaRPr/>
          </a:p>
        </p:txBody>
      </p:sp>
      <p:sp>
        <p:nvSpPr>
          <p:cNvPr id="621" name="Google Shape;621;p75"/>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Работа распределяется по Worker-ам</a:t>
            </a:r>
            <a:endParaRPr/>
          </a:p>
        </p:txBody>
      </p:sp>
      <p:sp>
        <p:nvSpPr>
          <p:cNvPr id="622" name="Google Shape;622;p75"/>
          <p:cNvSpPr txBox="1"/>
          <p:nvPr/>
        </p:nvSpPr>
        <p:spPr>
          <a:xfrm>
            <a:off x="6243600" y="1773250"/>
            <a:ext cx="5903100" cy="19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 TimerWork(context: Context, params: WorkerParameters)</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 CoroutineWorker(context, params)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override</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suspend</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doWork(): Result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Если хотим рассказать про прогресс</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setProgress(builder.build())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Выставляем результат работы</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r>
              <a:rPr lang="ru-RU" sz="1050">
                <a:solidFill>
                  <a:srgbClr val="37474F"/>
                </a:solidFill>
                <a:latin typeface="Roboto Mono"/>
                <a:ea typeface="Roboto Mono"/>
                <a:cs typeface="Roboto Mono"/>
                <a:sym typeface="Roboto Mono"/>
              </a:rPr>
              <a:t> Result.success()</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pic>
        <p:nvPicPr>
          <p:cNvPr id="623" name="Google Shape;623;p75"/>
          <p:cNvPicPr preferRelativeResize="0"/>
          <p:nvPr/>
        </p:nvPicPr>
        <p:blipFill>
          <a:blip r:embed="rId3">
            <a:alphaModFix/>
          </a:blip>
          <a:stretch>
            <a:fillRect/>
          </a:stretch>
        </p:blipFill>
        <p:spPr>
          <a:xfrm>
            <a:off x="785272" y="2473997"/>
            <a:ext cx="5015725" cy="1312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27" name="Shape 627"/>
        <p:cNvGrpSpPr/>
        <p:nvPr/>
      </p:nvGrpSpPr>
      <p:grpSpPr>
        <a:xfrm>
          <a:off x="0" y="0"/>
          <a:ext cx="0" cy="0"/>
          <a:chOff x="0" y="0"/>
          <a:chExt cx="0" cy="0"/>
        </a:xfrm>
      </p:grpSpPr>
      <p:sp>
        <p:nvSpPr>
          <p:cNvPr id="628" name="Google Shape;628;p76"/>
          <p:cNvSpPr txBox="1"/>
          <p:nvPr>
            <p:ph type="title"/>
          </p:nvPr>
        </p:nvSpPr>
        <p:spPr>
          <a:xfrm>
            <a:off x="603175" y="1119975"/>
            <a:ext cx="60960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6600"/>
              <a:buFont typeface="Play"/>
              <a:buNone/>
            </a:pPr>
            <a:r>
              <a:rPr lang="ru-RU">
                <a:solidFill>
                  <a:schemeClr val="dk1"/>
                </a:solidFill>
              </a:rPr>
              <a:t>AlarmManager</a:t>
            </a:r>
            <a:endParaRPr>
              <a:solidFill>
                <a:schemeClr val="dk1"/>
              </a:solidFill>
            </a:endParaRPr>
          </a:p>
        </p:txBody>
      </p:sp>
      <p:sp>
        <p:nvSpPr>
          <p:cNvPr id="629" name="Google Shape;629;p76"/>
          <p:cNvSpPr txBox="1"/>
          <p:nvPr/>
        </p:nvSpPr>
        <p:spPr>
          <a:xfrm>
            <a:off x="603172" y="3250429"/>
            <a:ext cx="4957800" cy="288300"/>
          </a:xfrm>
          <a:prstGeom prst="rect">
            <a:avLst/>
          </a:prstGeom>
          <a:noFill/>
          <a:ln>
            <a:noFill/>
          </a:ln>
        </p:spPr>
        <p:txBody>
          <a:bodyPr anchorCtr="0" anchor="t" bIns="36000" lIns="36000" spcFirstLastPara="1" rIns="36000" wrap="square" tIns="36000">
            <a:spAutoFit/>
          </a:bodyPr>
          <a:lstStyle/>
          <a:p>
            <a:pPr indent="0" lvl="0" marL="0" marR="0" rtl="0" algn="l">
              <a:lnSpc>
                <a:spcPct val="110000"/>
              </a:lnSpc>
              <a:spcBef>
                <a:spcPts val="0"/>
              </a:spcBef>
              <a:spcAft>
                <a:spcPts val="0"/>
              </a:spcAft>
              <a:buNone/>
            </a:pPr>
            <a:r>
              <a:t/>
            </a:r>
            <a:endParaRPr/>
          </a:p>
        </p:txBody>
      </p:sp>
      <p:pic>
        <p:nvPicPr>
          <p:cNvPr id="630" name="Google Shape;630;p76"/>
          <p:cNvPicPr preferRelativeResize="0"/>
          <p:nvPr/>
        </p:nvPicPr>
        <p:blipFill rotWithShape="1">
          <a:blip r:embed="rId3">
            <a:alphaModFix/>
          </a:blip>
          <a:srcRect b="18970" l="26834" r="19880" t="19137"/>
          <a:stretch/>
        </p:blipFill>
        <p:spPr>
          <a:xfrm>
            <a:off x="6095999" y="0"/>
            <a:ext cx="6096000" cy="6858003"/>
          </a:xfrm>
          <a:prstGeom prst="rect">
            <a:avLst/>
          </a:prstGeom>
          <a:noFill/>
          <a:ln>
            <a:noFill/>
          </a:ln>
        </p:spPr>
      </p:pic>
      <p:sp>
        <p:nvSpPr>
          <p:cNvPr id="631" name="Google Shape;631;p76"/>
          <p:cNvSpPr/>
          <p:nvPr/>
        </p:nvSpPr>
        <p:spPr>
          <a:xfrm>
            <a:off x="658813"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2" name="Google Shape;632;p76"/>
          <p:cNvSpPr/>
          <p:nvPr/>
        </p:nvSpPr>
        <p:spPr>
          <a:xfrm>
            <a:off x="1182274"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3" name="Google Shape;633;p76"/>
          <p:cNvSpPr/>
          <p:nvPr/>
        </p:nvSpPr>
        <p:spPr>
          <a:xfrm>
            <a:off x="1705735"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4" name="Google Shape;634;p76"/>
          <p:cNvSpPr/>
          <p:nvPr/>
        </p:nvSpPr>
        <p:spPr>
          <a:xfrm>
            <a:off x="2229196"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5" name="Google Shape;635;p76"/>
          <p:cNvSpPr/>
          <p:nvPr/>
        </p:nvSpPr>
        <p:spPr>
          <a:xfrm>
            <a:off x="2752657" y="5548708"/>
            <a:ext cx="189300" cy="1893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6" name="Google Shape;636;p76"/>
          <p:cNvSpPr/>
          <p:nvPr/>
        </p:nvSpPr>
        <p:spPr>
          <a:xfrm>
            <a:off x="3276099" y="5548721"/>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7"/>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AlarmManager - 1</a:t>
            </a:r>
            <a:endParaRPr/>
          </a:p>
        </p:txBody>
      </p:sp>
      <p:sp>
        <p:nvSpPr>
          <p:cNvPr id="643" name="Google Shape;643;p77"/>
          <p:cNvSpPr txBox="1"/>
          <p:nvPr>
            <p:ph idx="1" type="body"/>
          </p:nvPr>
        </p:nvSpPr>
        <p:spPr>
          <a:xfrm>
            <a:off x="290600" y="1773250"/>
            <a:ext cx="5691000" cy="50847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Служба для отправки разовых/повторяющихся сообщений в </a:t>
            </a:r>
            <a:r>
              <a:rPr b="1" lang="ru-RU"/>
              <a:t>заданное</a:t>
            </a:r>
            <a:r>
              <a:rPr lang="ru-RU"/>
              <a:t> время. Подходит для планировщиков, будильников, </a:t>
            </a:r>
            <a:r>
              <a:rPr lang="ru-RU"/>
              <a:t>периодических</a:t>
            </a:r>
            <a:r>
              <a:rPr lang="ru-RU"/>
              <a:t> проверок. Способно пробудить устройство, но после перезапуска устройства - задачи отменяются.</a:t>
            </a:r>
            <a:endParaRPr/>
          </a:p>
          <a:p>
            <a:pPr indent="0" lvl="0" marL="0" rtl="0" algn="l">
              <a:spcBef>
                <a:spcPts val="1000"/>
              </a:spcBef>
              <a:spcAft>
                <a:spcPts val="0"/>
              </a:spcAft>
              <a:buNone/>
            </a:pPr>
            <a:r>
              <a:rPr lang="ru-RU"/>
              <a:t>AlarmManager получается при помощи Context</a:t>
            </a:r>
            <a:endParaRPr/>
          </a:p>
          <a:p>
            <a:pPr indent="-317500" lvl="0" marL="457200" rtl="0" algn="l">
              <a:spcBef>
                <a:spcPts val="1000"/>
              </a:spcBef>
              <a:spcAft>
                <a:spcPts val="0"/>
              </a:spcAft>
              <a:buSzPts val="1400"/>
              <a:buChar char="-"/>
            </a:pPr>
            <a:r>
              <a:rPr b="1" lang="ru-RU" sz="1200"/>
              <a:t>getSystemService(Context.ALARM_SERVICE) as AlarmManager</a:t>
            </a:r>
            <a:endParaRPr b="1" sz="1200"/>
          </a:p>
          <a:p>
            <a:pPr indent="0" lvl="0" marL="0" rtl="0" algn="l">
              <a:spcBef>
                <a:spcPts val="1000"/>
              </a:spcBef>
              <a:spcAft>
                <a:spcPts val="0"/>
              </a:spcAft>
              <a:buNone/>
            </a:pPr>
            <a:r>
              <a:rPr lang="ru-RU"/>
              <a:t>Установка “будильника” происходит одним из следующих методов:</a:t>
            </a:r>
            <a:endParaRPr/>
          </a:p>
          <a:p>
            <a:pPr indent="-342900" lvl="0" marL="457200" rtl="0" algn="l">
              <a:spcBef>
                <a:spcPts val="1000"/>
              </a:spcBef>
              <a:spcAft>
                <a:spcPts val="0"/>
              </a:spcAft>
              <a:buSzPts val="1800"/>
              <a:buChar char="-"/>
            </a:pPr>
            <a:r>
              <a:rPr b="1" lang="ru-RU"/>
              <a:t>set/</a:t>
            </a:r>
            <a:r>
              <a:rPr b="1" lang="ru-RU"/>
              <a:t>setExact/setAlarmClock</a:t>
            </a:r>
            <a:r>
              <a:rPr lang="ru-RU"/>
              <a:t> - Одноразовые срабатывания</a:t>
            </a:r>
            <a:endParaRPr/>
          </a:p>
          <a:p>
            <a:pPr indent="-342900" lvl="0" marL="457200" rtl="0" algn="l">
              <a:spcBef>
                <a:spcPts val="0"/>
              </a:spcBef>
              <a:spcAft>
                <a:spcPts val="0"/>
              </a:spcAft>
              <a:buSzPts val="1800"/>
              <a:buChar char="-"/>
            </a:pPr>
            <a:r>
              <a:rPr b="1" lang="ru-RU"/>
              <a:t>setExactAndAllowWhileIdle/</a:t>
            </a:r>
            <a:r>
              <a:rPr b="1" lang="ru-RU"/>
              <a:t>setAndAllowWhileIdle</a:t>
            </a:r>
            <a:r>
              <a:rPr lang="ru-RU"/>
              <a:t> - Срабатывания, даже в сберегающем режиме</a:t>
            </a:r>
            <a:endParaRPr/>
          </a:p>
          <a:p>
            <a:pPr indent="-342900" lvl="0" marL="457200" rtl="0" algn="l">
              <a:spcBef>
                <a:spcPts val="0"/>
              </a:spcBef>
              <a:spcAft>
                <a:spcPts val="0"/>
              </a:spcAft>
              <a:buSzPts val="1800"/>
              <a:buChar char="-"/>
            </a:pPr>
            <a:r>
              <a:rPr b="1" lang="ru-RU"/>
              <a:t>setRepeating/</a:t>
            </a:r>
            <a:r>
              <a:rPr b="1" lang="ru-RU"/>
              <a:t>setInexactRepeating</a:t>
            </a:r>
            <a:r>
              <a:rPr lang="ru-RU"/>
              <a:t> - Повторяющиеся срабатывания</a:t>
            </a:r>
            <a:endParaRPr/>
          </a:p>
        </p:txBody>
      </p:sp>
      <p:sp>
        <p:nvSpPr>
          <p:cNvPr id="644" name="Google Shape;644;p77"/>
          <p:cNvSpPr txBox="1"/>
          <p:nvPr>
            <p:ph idx="2" type="body"/>
          </p:nvPr>
        </p:nvSpPr>
        <p:spPr>
          <a:xfrm>
            <a:off x="6228824" y="1773239"/>
            <a:ext cx="53043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так же, есть </a:t>
            </a:r>
            <a:r>
              <a:rPr b="1" lang="ru-RU"/>
              <a:t>AlarmManagerCompat</a:t>
            </a:r>
            <a:r>
              <a:rPr lang="ru-RU"/>
              <a:t>, но он тут уже скорее как хелпер-класс, методы которого требуют AlarmManager для работы.</a:t>
            </a:r>
            <a:endParaRPr/>
          </a:p>
          <a:p>
            <a:pPr indent="0" lvl="0" marL="0" rtl="0" algn="l">
              <a:spcBef>
                <a:spcPts val="1000"/>
              </a:spcBef>
              <a:spcAft>
                <a:spcPts val="0"/>
              </a:spcAft>
              <a:buNone/>
            </a:pPr>
            <a:r>
              <a:rPr lang="ru-RU"/>
              <a:t>Объект в поле </a:t>
            </a:r>
            <a:r>
              <a:rPr b="1" lang="ru-RU"/>
              <a:t>operation</a:t>
            </a:r>
            <a:r>
              <a:rPr lang="ru-RU"/>
              <a:t> в установки будильника - это </a:t>
            </a:r>
            <a:r>
              <a:rPr b="1" lang="ru-RU"/>
              <a:t>PendingIntent</a:t>
            </a:r>
            <a:r>
              <a:rPr lang="ru-RU"/>
              <a:t>, который может принадлежать </a:t>
            </a:r>
            <a:r>
              <a:rPr b="1" lang="ru-RU"/>
              <a:t>Activity/Activities</a:t>
            </a:r>
            <a:r>
              <a:rPr lang="ru-RU"/>
              <a:t>, </a:t>
            </a:r>
            <a:r>
              <a:rPr b="1" lang="ru-RU"/>
              <a:t>Service </a:t>
            </a:r>
            <a:r>
              <a:rPr lang="ru-RU"/>
              <a:t>или </a:t>
            </a:r>
            <a:r>
              <a:rPr b="1" lang="ru-RU"/>
              <a:t>BroadcastReceiver</a:t>
            </a:r>
            <a:r>
              <a:rPr lang="ru-RU"/>
              <a:t>.</a:t>
            </a:r>
            <a:endParaRPr/>
          </a:p>
          <a:p>
            <a:pPr indent="0" lvl="0" marL="0" rtl="0" algn="l">
              <a:spcBef>
                <a:spcPts val="1000"/>
              </a:spcBef>
              <a:spcAft>
                <a:spcPts val="0"/>
              </a:spcAft>
              <a:buNone/>
            </a:pPr>
            <a:r>
              <a:rPr lang="ru-RU"/>
              <a:t>Значения для </a:t>
            </a:r>
            <a:r>
              <a:rPr b="1" lang="ru-RU"/>
              <a:t>typeOne</a:t>
            </a:r>
            <a:r>
              <a:rPr lang="ru-RU"/>
              <a:t>:</a:t>
            </a:r>
            <a:endParaRPr/>
          </a:p>
          <a:p>
            <a:pPr indent="-342900" lvl="0" marL="457200" rtl="0" algn="l">
              <a:spcBef>
                <a:spcPts val="1000"/>
              </a:spcBef>
              <a:spcAft>
                <a:spcPts val="0"/>
              </a:spcAft>
              <a:buSzPts val="1800"/>
              <a:buChar char="-"/>
            </a:pPr>
            <a:r>
              <a:rPr b="1" lang="ru-RU"/>
              <a:t>ELAPSED_REALTIME </a:t>
            </a:r>
            <a:r>
              <a:rPr lang="ru-RU"/>
              <a:t>- учет времени идет с момента запуска </a:t>
            </a:r>
            <a:r>
              <a:rPr lang="ru-RU"/>
              <a:t>устройства</a:t>
            </a:r>
            <a:r>
              <a:rPr lang="ru-RU"/>
              <a:t>.</a:t>
            </a:r>
            <a:endParaRPr/>
          </a:p>
          <a:p>
            <a:pPr indent="-342900" lvl="0" marL="457200" rtl="0" algn="l">
              <a:spcBef>
                <a:spcPts val="0"/>
              </a:spcBef>
              <a:spcAft>
                <a:spcPts val="0"/>
              </a:spcAft>
              <a:buSzPts val="1800"/>
              <a:buChar char="-"/>
            </a:pPr>
            <a:r>
              <a:rPr b="1" lang="ru-RU"/>
              <a:t>ELAPSED_REALTIME_WAKEUP </a:t>
            </a:r>
            <a:r>
              <a:rPr lang="ru-RU"/>
              <a:t>- то же, что и прошлое, но выводит из режима ожидания</a:t>
            </a:r>
            <a:endParaRPr/>
          </a:p>
          <a:p>
            <a:pPr indent="-342900" lvl="0" marL="457200" rtl="0" algn="l">
              <a:spcBef>
                <a:spcPts val="0"/>
              </a:spcBef>
              <a:spcAft>
                <a:spcPts val="0"/>
              </a:spcAft>
              <a:buSzPts val="1800"/>
              <a:buChar char="-"/>
            </a:pPr>
            <a:r>
              <a:rPr b="1" lang="ru-RU"/>
              <a:t>RTC </a:t>
            </a:r>
            <a:r>
              <a:rPr lang="ru-RU"/>
              <a:t>- запуск в точное время</a:t>
            </a:r>
            <a:endParaRPr/>
          </a:p>
          <a:p>
            <a:pPr indent="-342900" lvl="0" marL="457200" rtl="0" algn="l">
              <a:spcBef>
                <a:spcPts val="0"/>
              </a:spcBef>
              <a:spcAft>
                <a:spcPts val="0"/>
              </a:spcAft>
              <a:buSzPts val="1800"/>
              <a:buChar char="-"/>
            </a:pPr>
            <a:r>
              <a:rPr b="1" lang="ru-RU"/>
              <a:t>RTC_WAKEUP </a:t>
            </a:r>
            <a:r>
              <a:rPr lang="ru-RU"/>
              <a:t>- то же, что и прошлое, но выводит из режима ожидания</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8"/>
          <p:cNvSpPr txBox="1"/>
          <p:nvPr>
            <p:ph idx="1" type="body"/>
          </p:nvPr>
        </p:nvSpPr>
        <p:spPr>
          <a:xfrm>
            <a:off x="190950" y="1773250"/>
            <a:ext cx="39021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Отменить можно при помощи</a:t>
            </a:r>
            <a:endParaRPr/>
          </a:p>
          <a:p>
            <a:pPr indent="-342900" lvl="0" marL="457200" rtl="0" algn="l">
              <a:spcBef>
                <a:spcPts val="1000"/>
              </a:spcBef>
              <a:spcAft>
                <a:spcPts val="0"/>
              </a:spcAft>
              <a:buSzPts val="1800"/>
              <a:buChar char="-"/>
            </a:pPr>
            <a:r>
              <a:rPr b="1" lang="ru-RU"/>
              <a:t>A</a:t>
            </a:r>
            <a:r>
              <a:rPr b="1" lang="ru-RU"/>
              <a:t>larmManager.cancel</a:t>
            </a:r>
            <a:r>
              <a:rPr lang="ru-RU"/>
              <a:t>()</a:t>
            </a:r>
            <a:endParaRPr/>
          </a:p>
          <a:p>
            <a:pPr indent="-342900" lvl="0" marL="457200" rtl="0" algn="l">
              <a:spcBef>
                <a:spcPts val="0"/>
              </a:spcBef>
              <a:spcAft>
                <a:spcPts val="0"/>
              </a:spcAft>
              <a:buSzPts val="1800"/>
              <a:buChar char="-"/>
            </a:pPr>
            <a:r>
              <a:rPr b="1" lang="ru-RU"/>
              <a:t>AlarmManager.cancelAll</a:t>
            </a:r>
            <a:r>
              <a:rPr lang="ru-RU"/>
              <a:t>()</a:t>
            </a:r>
            <a:endParaRPr/>
          </a:p>
          <a:p>
            <a:pPr indent="0" lvl="0" marL="0" rtl="0" algn="l">
              <a:spcBef>
                <a:spcPts val="1000"/>
              </a:spcBef>
              <a:spcAft>
                <a:spcPts val="0"/>
              </a:spcAft>
              <a:buNone/>
            </a:pPr>
            <a:r>
              <a:t/>
            </a:r>
            <a:endParaRPr/>
          </a:p>
        </p:txBody>
      </p:sp>
      <p:sp>
        <p:nvSpPr>
          <p:cNvPr id="651" name="Google Shape;651;p78"/>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solidFill>
                  <a:schemeClr val="dk2"/>
                </a:solidFill>
              </a:rPr>
              <a:t>AlarmManager - 2</a:t>
            </a:r>
            <a:endParaRPr/>
          </a:p>
        </p:txBody>
      </p:sp>
      <p:sp>
        <p:nvSpPr>
          <p:cNvPr id="652" name="Google Shape;652;p78"/>
          <p:cNvSpPr txBox="1"/>
          <p:nvPr/>
        </p:nvSpPr>
        <p:spPr>
          <a:xfrm>
            <a:off x="4085375" y="1411025"/>
            <a:ext cx="8053500" cy="357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schedule(context: Context)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alarmManager = context.getSystemService(Context.ALARM_SERVICE) </a:t>
            </a:r>
            <a:r>
              <a:rPr lang="ru-RU" sz="1050">
                <a:solidFill>
                  <a:srgbClr val="3F51B5"/>
                </a:solidFill>
                <a:latin typeface="Roboto Mono"/>
                <a:ea typeface="Roboto Mono"/>
                <a:cs typeface="Roboto Mono"/>
                <a:sym typeface="Roboto Mono"/>
              </a:rPr>
              <a:t>as</a:t>
            </a:r>
            <a:r>
              <a:rPr lang="ru-RU" sz="1050">
                <a:solidFill>
                  <a:srgbClr val="37474F"/>
                </a:solidFill>
                <a:latin typeface="Roboto Mono"/>
                <a:ea typeface="Roboto Mono"/>
                <a:cs typeface="Roboto Mono"/>
                <a:sym typeface="Roboto Mono"/>
              </a:rPr>
              <a:t> AlarmManager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operation = operation(context)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alarmManager.setAndAllowWhileIdle()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alarmManager.setRepeating(AlarmManager.RTC_WAKEUP, exactTime, period, operation)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cancel(context: Context)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alarmManager = context.getSystemService(Context.ALARM_SERVICE) </a:t>
            </a:r>
            <a:r>
              <a:rPr lang="ru-RU" sz="1050">
                <a:solidFill>
                  <a:srgbClr val="3F51B5"/>
                </a:solidFill>
                <a:latin typeface="Roboto Mono"/>
                <a:ea typeface="Roboto Mono"/>
                <a:cs typeface="Roboto Mono"/>
                <a:sym typeface="Roboto Mono"/>
              </a:rPr>
              <a:t>as</a:t>
            </a:r>
            <a:r>
              <a:rPr lang="ru-RU" sz="1050">
                <a:solidFill>
                  <a:srgbClr val="37474F"/>
                </a:solidFill>
                <a:latin typeface="Roboto Mono"/>
                <a:ea typeface="Roboto Mono"/>
                <a:cs typeface="Roboto Mono"/>
                <a:sym typeface="Roboto Mono"/>
              </a:rPr>
              <a:t> AlarmManager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operation = operation(context)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alarmManager.cancel(operation)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private</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fun</a:t>
            </a:r>
            <a:r>
              <a:rPr lang="ru-RU" sz="1050">
                <a:solidFill>
                  <a:srgbClr val="37474F"/>
                </a:solidFill>
                <a:latin typeface="Roboto Mono"/>
                <a:ea typeface="Roboto Mono"/>
                <a:cs typeface="Roboto Mono"/>
                <a:sym typeface="Roboto Mono"/>
              </a:rPr>
              <a:t> operation(context: Context): PendingIntent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intent = Intent(context, AlarmReceiver::</a:t>
            </a:r>
            <a:r>
              <a:rPr lang="ru-RU" sz="1050">
                <a:solidFill>
                  <a:srgbClr val="3F51B5"/>
                </a:solidFill>
                <a:latin typeface="Roboto Mono"/>
                <a:ea typeface="Roboto Mono"/>
                <a:cs typeface="Roboto Mono"/>
                <a:sym typeface="Roboto Mono"/>
              </a:rPr>
              <a:t>class</a:t>
            </a:r>
            <a:r>
              <a:rPr lang="ru-RU" sz="1050">
                <a:solidFill>
                  <a:srgbClr val="37474F"/>
                </a:solidFill>
                <a:latin typeface="Roboto Mono"/>
                <a:ea typeface="Roboto Mono"/>
                <a:cs typeface="Roboto Mono"/>
                <a:sym typeface="Roboto Mono"/>
              </a:rPr>
              <a:t>.java)</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val</a:t>
            </a:r>
            <a:r>
              <a:rPr lang="ru-RU" sz="1050">
                <a:solidFill>
                  <a:srgbClr val="37474F"/>
                </a:solidFill>
                <a:latin typeface="Roboto Mono"/>
                <a:ea typeface="Roboto Mono"/>
                <a:cs typeface="Roboto Mono"/>
                <a:sym typeface="Roboto Mono"/>
              </a:rPr>
              <a:t> pendingIntent = PendingIntent.getBroadcast(context,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 intent, PendingIntent.FLAG_MUTABLE)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r>
              <a:rPr lang="ru-RU" sz="1050">
                <a:solidFill>
                  <a:srgbClr val="37474F"/>
                </a:solidFill>
                <a:latin typeface="Roboto Mono"/>
                <a:ea typeface="Roboto Mono"/>
                <a:cs typeface="Roboto Mono"/>
                <a:sym typeface="Roboto Mono"/>
              </a:rPr>
              <a:t> pendingIntent</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Всегда есть какое-то НО</a:t>
            </a:r>
            <a:endParaRPr/>
          </a:p>
        </p:txBody>
      </p:sp>
      <p:sp>
        <p:nvSpPr>
          <p:cNvPr id="659" name="Google Shape;659;p79"/>
          <p:cNvSpPr txBox="1"/>
          <p:nvPr/>
        </p:nvSpPr>
        <p:spPr>
          <a:xfrm>
            <a:off x="2025875" y="2457600"/>
            <a:ext cx="8900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А как же точные вызовы....</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AlarmManager  system_server  W  Suspiciously short interval </a:t>
            </a:r>
            <a:r>
              <a:rPr lang="ru-RU" sz="1050">
                <a:solidFill>
                  <a:srgbClr val="C53929"/>
                </a:solidFill>
                <a:latin typeface="Roboto Mono"/>
                <a:ea typeface="Roboto Mono"/>
                <a:cs typeface="Roboto Mono"/>
                <a:sym typeface="Roboto Mono"/>
              </a:rPr>
              <a:t>2000</a:t>
            </a:r>
            <a:r>
              <a:rPr lang="ru-RU" sz="1050">
                <a:solidFill>
                  <a:srgbClr val="37474F"/>
                </a:solidFill>
                <a:latin typeface="Roboto Mono"/>
                <a:ea typeface="Roboto Mono"/>
                <a:cs typeface="Roboto Mono"/>
                <a:sym typeface="Roboto Mono"/>
              </a:rPr>
              <a:t> millis; expanding to </a:t>
            </a:r>
            <a:r>
              <a:rPr lang="ru-RU" sz="1050">
                <a:solidFill>
                  <a:srgbClr val="C53929"/>
                </a:solidFill>
                <a:latin typeface="Roboto Mono"/>
                <a:ea typeface="Roboto Mono"/>
                <a:cs typeface="Roboto Mono"/>
                <a:sym typeface="Roboto Mono"/>
              </a:rPr>
              <a:t>60</a:t>
            </a:r>
            <a:r>
              <a:rPr lang="ru-RU" sz="1050">
                <a:solidFill>
                  <a:srgbClr val="37474F"/>
                </a:solidFill>
                <a:latin typeface="Roboto Mono"/>
                <a:ea typeface="Roboto Mono"/>
                <a:cs typeface="Roboto Mono"/>
                <a:sym typeface="Roboto Mono"/>
              </a:rPr>
              <a:t> seconds</a:t>
            </a:r>
            <a:endParaRPr sz="1050">
              <a:solidFill>
                <a:srgbClr val="37474F"/>
              </a:solidFill>
              <a:latin typeface="Roboto Mono"/>
              <a:ea typeface="Roboto Mono"/>
              <a:cs typeface="Roboto Mono"/>
              <a:sym typeface="Roboto Mono"/>
            </a:endParaRPr>
          </a:p>
        </p:txBody>
      </p:sp>
      <p:sp>
        <p:nvSpPr>
          <p:cNvPr id="660" name="Google Shape;660;p79"/>
          <p:cNvSpPr txBox="1"/>
          <p:nvPr/>
        </p:nvSpPr>
        <p:spPr>
          <a:xfrm>
            <a:off x="2610950" y="3423650"/>
            <a:ext cx="6185400" cy="34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Если часто обращаетесь к нему… Можно получить письмо счастья от GooglePlay</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64" name="Shape 664"/>
        <p:cNvGrpSpPr/>
        <p:nvPr/>
      </p:nvGrpSpPr>
      <p:grpSpPr>
        <a:xfrm>
          <a:off x="0" y="0"/>
          <a:ext cx="0" cy="0"/>
          <a:chOff x="0" y="0"/>
          <a:chExt cx="0" cy="0"/>
        </a:xfrm>
      </p:grpSpPr>
      <p:pic>
        <p:nvPicPr>
          <p:cNvPr id="665" name="Google Shape;665;p80"/>
          <p:cNvPicPr preferRelativeResize="0"/>
          <p:nvPr/>
        </p:nvPicPr>
        <p:blipFill rotWithShape="1">
          <a:blip r:embed="rId3">
            <a:alphaModFix/>
          </a:blip>
          <a:srcRect b="15146" l="17952" r="98" t="11073"/>
          <a:stretch/>
        </p:blipFill>
        <p:spPr>
          <a:xfrm>
            <a:off x="3309295" y="0"/>
            <a:ext cx="8985893" cy="6858000"/>
          </a:xfrm>
          <a:prstGeom prst="rect">
            <a:avLst/>
          </a:prstGeom>
          <a:noFill/>
          <a:ln>
            <a:noFill/>
          </a:ln>
        </p:spPr>
      </p:pic>
      <p:sp>
        <p:nvSpPr>
          <p:cNvPr id="666" name="Google Shape;666;p80"/>
          <p:cNvSpPr txBox="1"/>
          <p:nvPr>
            <p:ph type="title"/>
          </p:nvPr>
        </p:nvSpPr>
        <p:spPr>
          <a:xfrm>
            <a:off x="603172" y="1119966"/>
            <a:ext cx="46215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solidFill>
                  <a:schemeClr val="lt1"/>
                </a:solidFill>
              </a:rPr>
              <a:t>???</a:t>
            </a:r>
            <a:endParaRPr>
              <a:solidFill>
                <a:schemeClr val="lt1"/>
              </a:solidFill>
            </a:endParaRPr>
          </a:p>
        </p:txBody>
      </p:sp>
      <p:sp>
        <p:nvSpPr>
          <p:cNvPr id="667" name="Google Shape;667;p80"/>
          <p:cNvSpPr txBox="1"/>
          <p:nvPr/>
        </p:nvSpPr>
        <p:spPr>
          <a:xfrm>
            <a:off x="603172" y="3250429"/>
            <a:ext cx="4957800" cy="288300"/>
          </a:xfrm>
          <a:prstGeom prst="rect">
            <a:avLst/>
          </a:prstGeom>
          <a:noFill/>
          <a:ln>
            <a:noFill/>
          </a:ln>
        </p:spPr>
        <p:txBody>
          <a:bodyPr anchorCtr="0" anchor="t" bIns="36000" lIns="36000" spcFirstLastPara="1" rIns="36000" wrap="square" tIns="36000">
            <a:spAutoFit/>
          </a:bodyPr>
          <a:lstStyle/>
          <a:p>
            <a:pPr indent="0" lvl="0" marL="0" marR="0" rtl="0" algn="l">
              <a:lnSpc>
                <a:spcPct val="110000"/>
              </a:lnSpc>
              <a:spcBef>
                <a:spcPts val="0"/>
              </a:spcBef>
              <a:spcAft>
                <a:spcPts val="0"/>
              </a:spcAft>
              <a:buNone/>
            </a:pPr>
            <a:r>
              <a:t/>
            </a:r>
            <a:endParaRPr/>
          </a:p>
        </p:txBody>
      </p:sp>
      <p:sp>
        <p:nvSpPr>
          <p:cNvPr id="668" name="Google Shape;668;p80"/>
          <p:cNvSpPr/>
          <p:nvPr/>
        </p:nvSpPr>
        <p:spPr>
          <a:xfrm>
            <a:off x="658813"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9" name="Google Shape;669;p80"/>
          <p:cNvSpPr/>
          <p:nvPr/>
        </p:nvSpPr>
        <p:spPr>
          <a:xfrm>
            <a:off x="1182274"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0" name="Google Shape;670;p80"/>
          <p:cNvSpPr/>
          <p:nvPr/>
        </p:nvSpPr>
        <p:spPr>
          <a:xfrm>
            <a:off x="1705735" y="5548708"/>
            <a:ext cx="189300" cy="189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1" name="Google Shape;671;p80"/>
          <p:cNvSpPr/>
          <p:nvPr/>
        </p:nvSpPr>
        <p:spPr>
          <a:xfrm>
            <a:off x="2229196"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2" name="Google Shape;672;p80"/>
          <p:cNvSpPr/>
          <p:nvPr/>
        </p:nvSpPr>
        <p:spPr>
          <a:xfrm>
            <a:off x="2752657" y="5548708"/>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3" name="Google Shape;673;p80"/>
          <p:cNvSpPr/>
          <p:nvPr/>
        </p:nvSpPr>
        <p:spPr>
          <a:xfrm>
            <a:off x="3276099" y="5548721"/>
            <a:ext cx="189300" cy="1893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descr="Image" id="678" name="Google Shape;678;p81"/>
          <p:cNvPicPr preferRelativeResize="0"/>
          <p:nvPr/>
        </p:nvPicPr>
        <p:blipFill rotWithShape="1">
          <a:blip r:embed="rId3">
            <a:alphaModFix/>
          </a:blip>
          <a:srcRect b="0" l="0" r="0" t="0"/>
          <a:stretch/>
        </p:blipFill>
        <p:spPr>
          <a:xfrm>
            <a:off x="1565262" y="0"/>
            <a:ext cx="9061476" cy="6857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2"/>
          <p:cNvSpPr txBox="1"/>
          <p:nvPr>
            <p:ph idx="1" type="body"/>
          </p:nvPr>
        </p:nvSpPr>
        <p:spPr>
          <a:xfrm>
            <a:off x="671511" y="1773238"/>
            <a:ext cx="7901700" cy="44640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0"/>
              </a:spcBef>
              <a:spcAft>
                <a:spcPts val="0"/>
              </a:spcAft>
              <a:buClr>
                <a:srgbClr val="000000"/>
              </a:buClr>
              <a:buSzPts val="2000"/>
              <a:buFont typeface="Helvetica Neue"/>
              <a:buNone/>
            </a:pPr>
            <a:r>
              <a:rPr b="1" lang="ru-RU" sz="2000"/>
              <a:t>Doze mode</a:t>
            </a:r>
            <a:r>
              <a:rPr b="0" lang="ru-RU" sz="1600"/>
              <a:t> - </a:t>
            </a:r>
            <a:r>
              <a:rPr b="0" lang="ru-RU"/>
              <a:t>режим, в который переходят все приложения, если устройство не подключено к зарядке и неподвижно в течение длительного промежутка времени;</a:t>
            </a:r>
            <a:br>
              <a:rPr b="0" lang="ru-RU"/>
            </a:br>
            <a:endParaRPr b="0"/>
          </a:p>
          <a:p>
            <a:pPr indent="0" lvl="0" marL="0" rtl="0" algn="l">
              <a:lnSpc>
                <a:spcPct val="110000"/>
              </a:lnSpc>
              <a:spcBef>
                <a:spcPts val="1000"/>
              </a:spcBef>
              <a:spcAft>
                <a:spcPts val="0"/>
              </a:spcAft>
              <a:buClr>
                <a:srgbClr val="000000"/>
              </a:buClr>
              <a:buSzPts val="2000"/>
              <a:buFont typeface="Helvetica Neue"/>
              <a:buNone/>
            </a:pPr>
            <a:r>
              <a:rPr b="1" lang="ru-RU" sz="2000"/>
              <a:t>App Standby</a:t>
            </a:r>
            <a:r>
              <a:rPr b="0" lang="ru-RU"/>
              <a:t> - режим, в который переходят отдельно взятые приложения, которыми давно не пользовался пользователь.</a:t>
            </a:r>
            <a:endParaRPr/>
          </a:p>
        </p:txBody>
      </p:sp>
      <p:sp>
        <p:nvSpPr>
          <p:cNvPr id="684" name="Google Shape;684;p82"/>
          <p:cNvSpPr txBox="1"/>
          <p:nvPr>
            <p:ph type="title"/>
          </p:nvPr>
        </p:nvSpPr>
        <p:spPr>
          <a:xfrm>
            <a:off x="677334" y="692150"/>
            <a:ext cx="10855800" cy="6441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Helvetica Neue"/>
              <a:buNone/>
            </a:pPr>
            <a:r>
              <a:rPr b="0" i="0" lang="ru-RU" sz="3600" u="none" cap="none" strike="noStrike">
                <a:solidFill>
                  <a:schemeClr val="accent1"/>
                </a:solidFill>
                <a:latin typeface="Helvetica Neue"/>
                <a:ea typeface="Helvetica Neue"/>
                <a:cs typeface="Helvetica Neue"/>
                <a:sym typeface="Helvetica Neue"/>
              </a:rPr>
              <a:t>Doze Mode &amp; App Standby (Android 6.0)</a:t>
            </a:r>
            <a:endParaRPr/>
          </a:p>
        </p:txBody>
      </p:sp>
      <p:pic>
        <p:nvPicPr>
          <p:cNvPr descr="LA4y9isNXvbrmuy7nXd0mabmQXKzebijp_MJCFgJbGflU-GhL2lyUPrC8RWxIz8qv7EgW5qlg7nYY6tleWhj6WyG4UuRx8Rn1HmMytONI0mN6kd_XItofXSbB80zYjuACUKLWVkDK_g.png" id="685" name="Google Shape;685;p82"/>
          <p:cNvPicPr preferRelativeResize="0"/>
          <p:nvPr/>
        </p:nvPicPr>
        <p:blipFill rotWithShape="1">
          <a:blip r:embed="rId3">
            <a:alphaModFix/>
          </a:blip>
          <a:srcRect b="0" l="0" r="0" t="0"/>
          <a:stretch/>
        </p:blipFill>
        <p:spPr>
          <a:xfrm>
            <a:off x="9309100" y="2078982"/>
            <a:ext cx="2103570" cy="255697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3"/>
          <p:cNvSpPr txBox="1"/>
          <p:nvPr>
            <p:ph type="title"/>
          </p:nvPr>
        </p:nvSpPr>
        <p:spPr>
          <a:xfrm>
            <a:off x="677332" y="692149"/>
            <a:ext cx="10855800" cy="6441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Helvetica Neue"/>
              <a:buNone/>
            </a:pPr>
            <a:r>
              <a:rPr b="0" i="0" lang="ru-RU" sz="3600" u="none" cap="none" strike="noStrike">
                <a:solidFill>
                  <a:schemeClr val="accent1"/>
                </a:solidFill>
                <a:latin typeface="Helvetica Neue"/>
                <a:ea typeface="Helvetica Neue"/>
                <a:cs typeface="Helvetica Neue"/>
                <a:sym typeface="Helvetica Neue"/>
              </a:rPr>
              <a:t>Работа приложений при Doze Mode</a:t>
            </a:r>
            <a:endParaRPr/>
          </a:p>
        </p:txBody>
      </p:sp>
      <p:pic>
        <p:nvPicPr>
          <p:cNvPr descr="HGx7K12KAElx1eBqNEq-BSSeido2FsxfF4Qy40VsF5VSgJ-myJvjM4oiOQWGvsVTMGQD2A5kZWehKBmbmVbbKpNl_Of5VeGFUpmcePLDSmgKOGgvTeT-UNG_ogZSUDNXh0HwSKi8Arc.png" id="691" name="Google Shape;691;p83"/>
          <p:cNvPicPr preferRelativeResize="0"/>
          <p:nvPr/>
        </p:nvPicPr>
        <p:blipFill rotWithShape="1">
          <a:blip r:embed="rId3">
            <a:alphaModFix/>
          </a:blip>
          <a:srcRect b="0" l="0" r="0" t="0"/>
          <a:stretch/>
        </p:blipFill>
        <p:spPr>
          <a:xfrm>
            <a:off x="769839" y="2185147"/>
            <a:ext cx="9012660" cy="36275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5" name="Shape 385"/>
        <p:cNvGrpSpPr/>
        <p:nvPr/>
      </p:nvGrpSpPr>
      <p:grpSpPr>
        <a:xfrm>
          <a:off x="0" y="0"/>
          <a:ext cx="0" cy="0"/>
          <a:chOff x="0" y="0"/>
          <a:chExt cx="0" cy="0"/>
        </a:xfrm>
      </p:grpSpPr>
      <p:pic>
        <p:nvPicPr>
          <p:cNvPr id="386" name="Google Shape;386;p48"/>
          <p:cNvPicPr preferRelativeResize="0"/>
          <p:nvPr/>
        </p:nvPicPr>
        <p:blipFill rotWithShape="1">
          <a:blip r:embed="rId3">
            <a:alphaModFix/>
          </a:blip>
          <a:srcRect b="26084" l="20473" r="9289" t="26084"/>
          <a:stretch/>
        </p:blipFill>
        <p:spPr>
          <a:xfrm>
            <a:off x="0" y="0"/>
            <a:ext cx="12192000" cy="6858000"/>
          </a:xfrm>
          <a:prstGeom prst="rect">
            <a:avLst/>
          </a:prstGeom>
          <a:noFill/>
          <a:ln>
            <a:noFill/>
          </a:ln>
        </p:spPr>
      </p:pic>
      <p:sp>
        <p:nvSpPr>
          <p:cNvPr id="387" name="Google Shape;387;p48"/>
          <p:cNvSpPr txBox="1"/>
          <p:nvPr>
            <p:ph type="title"/>
          </p:nvPr>
        </p:nvSpPr>
        <p:spPr>
          <a:xfrm>
            <a:off x="603172" y="1119966"/>
            <a:ext cx="5983500" cy="914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solidFill>
                  <a:schemeClr val="lt1"/>
                </a:solidFill>
              </a:rPr>
              <a:t>Notification</a:t>
            </a:r>
            <a:endParaRPr/>
          </a:p>
        </p:txBody>
      </p:sp>
      <p:sp>
        <p:nvSpPr>
          <p:cNvPr id="388" name="Google Shape;388;p48"/>
          <p:cNvSpPr/>
          <p:nvPr/>
        </p:nvSpPr>
        <p:spPr>
          <a:xfrm>
            <a:off x="658813" y="5548708"/>
            <a:ext cx="189326" cy="1893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 name="Google Shape;389;p48"/>
          <p:cNvSpPr/>
          <p:nvPr/>
        </p:nvSpPr>
        <p:spPr>
          <a:xfrm>
            <a:off x="1182274" y="5548708"/>
            <a:ext cx="189326" cy="1893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0" name="Google Shape;390;p48"/>
          <p:cNvSpPr/>
          <p:nvPr/>
        </p:nvSpPr>
        <p:spPr>
          <a:xfrm>
            <a:off x="1705735" y="5548708"/>
            <a:ext cx="189326" cy="1893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1" name="Google Shape;391;p48"/>
          <p:cNvSpPr/>
          <p:nvPr/>
        </p:nvSpPr>
        <p:spPr>
          <a:xfrm>
            <a:off x="2229196" y="5548708"/>
            <a:ext cx="189326" cy="1893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2" name="Google Shape;392;p48"/>
          <p:cNvSpPr/>
          <p:nvPr/>
        </p:nvSpPr>
        <p:spPr>
          <a:xfrm>
            <a:off x="2752657" y="5548708"/>
            <a:ext cx="189326" cy="1893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3" name="Google Shape;393;p48"/>
          <p:cNvSpPr/>
          <p:nvPr/>
        </p:nvSpPr>
        <p:spPr>
          <a:xfrm>
            <a:off x="3276099" y="5548721"/>
            <a:ext cx="189300" cy="1893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4"/>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Архитектура WorkManager</a:t>
            </a:r>
            <a:endParaRPr/>
          </a:p>
        </p:txBody>
      </p:sp>
      <p:pic>
        <p:nvPicPr>
          <p:cNvPr id="698" name="Google Shape;698;p84"/>
          <p:cNvPicPr preferRelativeResize="0"/>
          <p:nvPr/>
        </p:nvPicPr>
        <p:blipFill>
          <a:blip r:embed="rId3">
            <a:alphaModFix/>
          </a:blip>
          <a:stretch>
            <a:fillRect/>
          </a:stretch>
        </p:blipFill>
        <p:spPr>
          <a:xfrm>
            <a:off x="2284525" y="1336250"/>
            <a:ext cx="7622940" cy="5216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5"/>
          <p:cNvSpPr txBox="1"/>
          <p:nvPr>
            <p:ph idx="2" type="body"/>
          </p:nvPr>
        </p:nvSpPr>
        <p:spPr>
          <a:xfrm>
            <a:off x="6228824" y="1773239"/>
            <a:ext cx="53043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(картинка актуальна на март 2023 года)</a:t>
            </a:r>
            <a:endParaRPr/>
          </a:p>
          <a:p>
            <a:pPr indent="0" lvl="0" marL="0" rtl="0" algn="l">
              <a:spcBef>
                <a:spcPts val="1000"/>
              </a:spcBef>
              <a:spcAft>
                <a:spcPts val="0"/>
              </a:spcAft>
              <a:buNone/>
            </a:pPr>
            <a:r>
              <a:rPr lang="ru-RU"/>
              <a:t>В связи с улучшением безопасности системы, изменением API компонентов, оптимизацие потребления ресурсов, надо перилдично ознакамливаться с ограничениями.</a:t>
            </a:r>
            <a:endParaRPr/>
          </a:p>
          <a:p>
            <a:pPr indent="0" lvl="0" marL="0" rtl="0" algn="l">
              <a:spcBef>
                <a:spcPts val="1000"/>
              </a:spcBef>
              <a:spcAft>
                <a:spcPts val="0"/>
              </a:spcAft>
              <a:buNone/>
            </a:pPr>
            <a:r>
              <a:rPr lang="ru-RU"/>
              <a:t>По прошлому слайду может показаться что WorkManager решает большую часть запросов. Но надо помнить, что это фреймворк, и местами он может быть избыточным.</a:t>
            </a:r>
            <a:endParaRPr/>
          </a:p>
          <a:p>
            <a:pPr indent="0" lvl="0" marL="0" rtl="0" algn="l">
              <a:spcBef>
                <a:spcPts val="1000"/>
              </a:spcBef>
              <a:spcAft>
                <a:spcPts val="0"/>
              </a:spcAft>
              <a:buNone/>
            </a:pPr>
            <a:r>
              <a:rPr lang="ru-RU"/>
              <a:t>В лекции упор сделан был в основном на внутренние механизмы Android для работы, чтобы понимать механики, которые могут использовать разные фреймворки (не только WorkManager).</a:t>
            </a:r>
            <a:endParaRPr/>
          </a:p>
        </p:txBody>
      </p:sp>
      <p:sp>
        <p:nvSpPr>
          <p:cNvPr id="705" name="Google Shape;705;p85"/>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Что выбрать для работы?</a:t>
            </a:r>
            <a:endParaRPr/>
          </a:p>
        </p:txBody>
      </p:sp>
      <p:pic>
        <p:nvPicPr>
          <p:cNvPr id="706" name="Google Shape;706;p85"/>
          <p:cNvPicPr preferRelativeResize="0"/>
          <p:nvPr/>
        </p:nvPicPr>
        <p:blipFill>
          <a:blip r:embed="rId3">
            <a:alphaModFix/>
          </a:blip>
          <a:stretch>
            <a:fillRect/>
          </a:stretch>
        </p:blipFill>
        <p:spPr>
          <a:xfrm>
            <a:off x="171975" y="1762863"/>
            <a:ext cx="5924023" cy="33322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6"/>
          <p:cNvSpPr txBox="1"/>
          <p:nvPr>
            <p:ph type="title"/>
          </p:nvPr>
        </p:nvSpPr>
        <p:spPr>
          <a:xfrm>
            <a:off x="1999342" y="2057552"/>
            <a:ext cx="8193300" cy="27429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ru-RU"/>
              <a:t>А что если, работа была сделана на бэкенде? 0_о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7"/>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Push</a:t>
            </a:r>
            <a:endParaRPr/>
          </a:p>
        </p:txBody>
      </p:sp>
      <p:pic>
        <p:nvPicPr>
          <p:cNvPr descr="Image" id="719" name="Google Shape;719;p87"/>
          <p:cNvPicPr preferRelativeResize="0"/>
          <p:nvPr/>
        </p:nvPicPr>
        <p:blipFill rotWithShape="1">
          <a:blip r:embed="rId3">
            <a:alphaModFix/>
          </a:blip>
          <a:srcRect b="0" l="0" r="0" t="0"/>
          <a:stretch/>
        </p:blipFill>
        <p:spPr>
          <a:xfrm>
            <a:off x="2076450" y="1573115"/>
            <a:ext cx="7741209" cy="491658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8"/>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FCM или HMS</a:t>
            </a:r>
            <a:endParaRPr/>
          </a:p>
        </p:txBody>
      </p:sp>
      <p:pic>
        <p:nvPicPr>
          <p:cNvPr descr="Image" id="726" name="Google Shape;726;p88"/>
          <p:cNvPicPr preferRelativeResize="0"/>
          <p:nvPr/>
        </p:nvPicPr>
        <p:blipFill rotWithShape="1">
          <a:blip r:embed="rId3">
            <a:alphaModFix/>
          </a:blip>
          <a:srcRect b="0" l="0" r="0" t="0"/>
          <a:stretch/>
        </p:blipFill>
        <p:spPr>
          <a:xfrm>
            <a:off x="304800" y="1880230"/>
            <a:ext cx="11309307" cy="395708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9"/>
          <p:cNvSpPr txBox="1"/>
          <p:nvPr>
            <p:ph type="title"/>
          </p:nvPr>
        </p:nvSpPr>
        <p:spPr>
          <a:xfrm>
            <a:off x="677334" y="692150"/>
            <a:ext cx="10855800" cy="6441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Helvetica Neue"/>
              <a:buNone/>
            </a:pPr>
            <a:r>
              <a:rPr lang="ru-RU">
                <a:latin typeface="Helvetica Neue"/>
                <a:ea typeface="Helvetica Neue"/>
                <a:cs typeface="Helvetica Neue"/>
                <a:sym typeface="Helvetica Neue"/>
              </a:rPr>
              <a:t>Firebase</a:t>
            </a:r>
            <a:endParaRPr/>
          </a:p>
        </p:txBody>
      </p:sp>
      <p:sp>
        <p:nvSpPr>
          <p:cNvPr id="732" name="Google Shape;732;p89"/>
          <p:cNvSpPr txBox="1"/>
          <p:nvPr/>
        </p:nvSpPr>
        <p:spPr>
          <a:xfrm>
            <a:off x="586996" y="1645300"/>
            <a:ext cx="5258100" cy="4844400"/>
          </a:xfrm>
          <a:prstGeom prst="rect">
            <a:avLst/>
          </a:prstGeom>
          <a:noFill/>
          <a:ln>
            <a:noFill/>
          </a:ln>
        </p:spPr>
        <p:txBody>
          <a:bodyPr anchorCtr="0" anchor="t" bIns="36000" lIns="36000" spcFirstLastPara="1" rIns="36000" wrap="square" tIns="36000">
            <a:spAutoFit/>
          </a:bodyPr>
          <a:lstStyle/>
          <a:p>
            <a:pPr indent="-127000" lvl="0" marL="120314" marR="0" rtl="0" algn="l">
              <a:lnSpc>
                <a:spcPct val="100000"/>
              </a:lnSpc>
              <a:spcBef>
                <a:spcPts val="0"/>
              </a:spcBef>
              <a:spcAft>
                <a:spcPts val="0"/>
              </a:spcAft>
              <a:buClr>
                <a:srgbClr val="000000"/>
              </a:buClr>
              <a:buSzPts val="2000"/>
              <a:buFont typeface="Helvetica Neue"/>
              <a:buChar char="•"/>
            </a:pPr>
            <a:r>
              <a:rPr b="0" i="0" lang="ru-RU" sz="2000" u="none" cap="none" strike="noStrike">
                <a:solidFill>
                  <a:srgbClr val="000000"/>
                </a:solidFill>
                <a:latin typeface="Helvetica Neue"/>
                <a:ea typeface="Helvetica Neue"/>
                <a:cs typeface="Helvetica Neue"/>
                <a:sym typeface="Helvetica Neue"/>
              </a:rPr>
              <a:t>Создать приложение в консоли: </a:t>
            </a:r>
            <a:r>
              <a:rPr b="0" i="0" lang="ru-RU" sz="2000" u="sng" cap="none" strike="noStrike">
                <a:solidFill>
                  <a:srgbClr val="0000FF"/>
                </a:solidFill>
                <a:latin typeface="Helvetica Neue"/>
                <a:ea typeface="Helvetica Neue"/>
                <a:cs typeface="Helvetica Neue"/>
                <a:sym typeface="Helvetica Neue"/>
                <a:hlinkClick r:id="rId3">
                  <a:extLst>
                    <a:ext uri="{A12FA001-AC4F-418D-AE19-62706E023703}">
                      <ahyp:hlinkClr val="tx"/>
                    </a:ext>
                  </a:extLst>
                </a:hlinkClick>
              </a:rPr>
              <a:t>https://console.firebase.google.com/</a:t>
            </a:r>
            <a:br>
              <a:rPr b="0" i="0" lang="ru-RU" sz="2000" u="none" cap="none" strike="noStrike">
                <a:solidFill>
                  <a:srgbClr val="000000"/>
                </a:solidFill>
                <a:latin typeface="Helvetica Neue"/>
                <a:ea typeface="Helvetica Neue"/>
                <a:cs typeface="Helvetica Neue"/>
                <a:sym typeface="Helvetica Neue"/>
              </a:rPr>
            </a:br>
            <a:endParaRPr/>
          </a:p>
          <a:p>
            <a:pPr indent="-127000" lvl="0" marL="120314" marR="0" rtl="0" algn="l">
              <a:lnSpc>
                <a:spcPct val="100000"/>
              </a:lnSpc>
              <a:spcBef>
                <a:spcPts val="0"/>
              </a:spcBef>
              <a:spcAft>
                <a:spcPts val="0"/>
              </a:spcAft>
              <a:buClr>
                <a:srgbClr val="000000"/>
              </a:buClr>
              <a:buSzPts val="2000"/>
              <a:buFont typeface="Helvetica Neue"/>
              <a:buChar char="•"/>
            </a:pPr>
            <a:r>
              <a:rPr b="0" i="0" lang="ru-RU" sz="2000" u="none" cap="none" strike="noStrike">
                <a:solidFill>
                  <a:srgbClr val="000000"/>
                </a:solidFill>
                <a:latin typeface="Helvetica Neue"/>
                <a:ea typeface="Helvetica Neue"/>
                <a:cs typeface="Helvetica Neue"/>
                <a:sym typeface="Helvetica Neue"/>
              </a:rPr>
              <a:t>Настроить приложение в консоли</a:t>
            </a:r>
            <a:br>
              <a:rPr b="0" i="0" lang="ru-RU" sz="2000" u="none" cap="none" strike="noStrike">
                <a:solidFill>
                  <a:srgbClr val="000000"/>
                </a:solidFill>
                <a:latin typeface="Helvetica Neue"/>
                <a:ea typeface="Helvetica Neue"/>
                <a:cs typeface="Helvetica Neue"/>
                <a:sym typeface="Helvetica Neue"/>
              </a:rPr>
            </a:br>
            <a:endParaRPr/>
          </a:p>
          <a:p>
            <a:pPr indent="-127000" lvl="0" marL="120314" marR="0" rtl="0" algn="l">
              <a:lnSpc>
                <a:spcPct val="100000"/>
              </a:lnSpc>
              <a:spcBef>
                <a:spcPts val="0"/>
              </a:spcBef>
              <a:spcAft>
                <a:spcPts val="0"/>
              </a:spcAft>
              <a:buClr>
                <a:srgbClr val="000000"/>
              </a:buClr>
              <a:buSzPts val="2000"/>
              <a:buFont typeface="Helvetica Neue"/>
              <a:buChar char="•"/>
            </a:pPr>
            <a:r>
              <a:rPr b="0" i="0" lang="ru-RU" sz="2000" u="none" cap="none" strike="noStrike">
                <a:solidFill>
                  <a:srgbClr val="000000"/>
                </a:solidFill>
                <a:latin typeface="Helvetica Neue"/>
                <a:ea typeface="Helvetica Neue"/>
                <a:cs typeface="Helvetica Neue"/>
                <a:sym typeface="Helvetica Neue"/>
              </a:rPr>
              <a:t>Скачать файл google-services.json </a:t>
            </a:r>
            <a:br>
              <a:rPr b="0" i="0" lang="ru-RU" sz="2000" u="none" cap="none" strike="noStrike">
                <a:solidFill>
                  <a:srgbClr val="000000"/>
                </a:solidFill>
                <a:latin typeface="Helvetica Neue"/>
                <a:ea typeface="Helvetica Neue"/>
                <a:cs typeface="Helvetica Neue"/>
                <a:sym typeface="Helvetica Neue"/>
              </a:rPr>
            </a:br>
            <a:r>
              <a:rPr b="0" i="0" lang="ru-RU" sz="2000" u="none" cap="none" strike="noStrike">
                <a:solidFill>
                  <a:srgbClr val="000000"/>
                </a:solidFill>
                <a:latin typeface="Helvetica Neue"/>
                <a:ea typeface="Helvetica Neue"/>
                <a:cs typeface="Helvetica Neue"/>
                <a:sym typeface="Helvetica Neue"/>
              </a:rPr>
              <a:t>и положить его в директорию app</a:t>
            </a:r>
            <a:br>
              <a:rPr b="0" i="0" lang="ru-RU" sz="2000" u="none" cap="none" strike="noStrike">
                <a:solidFill>
                  <a:srgbClr val="000000"/>
                </a:solidFill>
                <a:latin typeface="Helvetica Neue"/>
                <a:ea typeface="Helvetica Neue"/>
                <a:cs typeface="Helvetica Neue"/>
                <a:sym typeface="Helvetica Neue"/>
              </a:rPr>
            </a:br>
            <a:endParaRPr/>
          </a:p>
          <a:p>
            <a:pPr indent="-127000" lvl="0" marL="120314" marR="0" rtl="0" algn="l">
              <a:lnSpc>
                <a:spcPct val="100000"/>
              </a:lnSpc>
              <a:spcBef>
                <a:spcPts val="0"/>
              </a:spcBef>
              <a:spcAft>
                <a:spcPts val="0"/>
              </a:spcAft>
              <a:buClr>
                <a:srgbClr val="000000"/>
              </a:buClr>
              <a:buSzPts val="2000"/>
              <a:buFont typeface="Helvetica Neue"/>
              <a:buChar char="•"/>
            </a:pPr>
            <a:r>
              <a:rPr b="0" i="0" lang="ru-RU" sz="2000" u="none" cap="none" strike="noStrike">
                <a:solidFill>
                  <a:srgbClr val="000000"/>
                </a:solidFill>
                <a:latin typeface="Helvetica Neue"/>
                <a:ea typeface="Helvetica Neue"/>
                <a:cs typeface="Helvetica Neue"/>
                <a:sym typeface="Helvetica Neue"/>
              </a:rPr>
              <a:t>Добавить Firebase SDK в build.gradle </a:t>
            </a:r>
            <a:br>
              <a:rPr b="0" i="0" lang="ru-RU" sz="2000" u="none" cap="none" strike="noStrike">
                <a:solidFill>
                  <a:srgbClr val="000000"/>
                </a:solidFill>
                <a:latin typeface="Helvetica Neue"/>
                <a:ea typeface="Helvetica Neue"/>
                <a:cs typeface="Helvetica Neue"/>
                <a:sym typeface="Helvetica Neue"/>
              </a:rPr>
            </a:br>
            <a:endParaRPr/>
          </a:p>
          <a:p>
            <a:pPr indent="-127000" lvl="0" marL="120314" marR="0" rtl="0" algn="l">
              <a:lnSpc>
                <a:spcPct val="100000"/>
              </a:lnSpc>
              <a:spcBef>
                <a:spcPts val="0"/>
              </a:spcBef>
              <a:spcAft>
                <a:spcPts val="0"/>
              </a:spcAft>
              <a:buClr>
                <a:srgbClr val="000000"/>
              </a:buClr>
              <a:buSzPts val="2000"/>
              <a:buFont typeface="Helvetica Neue"/>
              <a:buChar char="•"/>
            </a:pPr>
            <a:r>
              <a:rPr b="0" i="0" lang="ru-RU" sz="2000" u="none" cap="none" strike="noStrike">
                <a:solidFill>
                  <a:srgbClr val="000000"/>
                </a:solidFill>
                <a:latin typeface="Helvetica Neue"/>
                <a:ea typeface="Helvetica Neue"/>
                <a:cs typeface="Helvetica Neue"/>
                <a:sym typeface="Helvetica Neue"/>
              </a:rPr>
              <a:t>Создать сервис и добавить в AndroidManifest</a:t>
            </a:r>
            <a:br>
              <a:rPr b="0" i="0" lang="ru-RU" sz="2000" u="none" cap="none" strike="noStrike">
                <a:solidFill>
                  <a:srgbClr val="000000"/>
                </a:solidFill>
                <a:latin typeface="Helvetica Neue"/>
                <a:ea typeface="Helvetica Neue"/>
                <a:cs typeface="Helvetica Neue"/>
                <a:sym typeface="Helvetica Neue"/>
              </a:rPr>
            </a:br>
            <a:endParaRPr/>
          </a:p>
          <a:p>
            <a:pPr indent="0" lvl="0" marL="0" marR="0" rtl="0" algn="l">
              <a:lnSpc>
                <a:spcPct val="100000"/>
              </a:lnSpc>
              <a:spcBef>
                <a:spcPts val="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Helvetica Neue"/>
              <a:buNone/>
            </a:pPr>
            <a:r>
              <a:rPr b="0" i="0" lang="ru-RU" sz="2000" u="none" cap="none" strike="noStrike">
                <a:solidFill>
                  <a:srgbClr val="000000"/>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rgbClr val="000000"/>
              </a:buClr>
              <a:buSzPts val="2000"/>
              <a:buFont typeface="Helvetica Neue"/>
              <a:buNone/>
            </a:pPr>
            <a:r>
              <a:rPr b="0" i="0" lang="ru-RU" sz="2000" u="none" cap="none" strike="noStrike">
                <a:solidFill>
                  <a:srgbClr val="000000"/>
                </a:solidFill>
                <a:latin typeface="Helvetica Neue"/>
                <a:ea typeface="Helvetica Neue"/>
                <a:cs typeface="Helvetica Neue"/>
                <a:sym typeface="Helvetica Neue"/>
              </a:rPr>
              <a:t>…либо воспользоваться Firebase Assistant </a:t>
            </a:r>
            <a:endParaRPr/>
          </a:p>
          <a:p>
            <a:pPr indent="0" lvl="0" marL="0" marR="0" rtl="0" algn="l">
              <a:lnSpc>
                <a:spcPct val="100000"/>
              </a:lnSpc>
              <a:spcBef>
                <a:spcPts val="0"/>
              </a:spcBef>
              <a:spcAft>
                <a:spcPts val="0"/>
              </a:spcAft>
              <a:buClr>
                <a:srgbClr val="000000"/>
              </a:buClr>
              <a:buSzPts val="2000"/>
              <a:buFont typeface="Helvetica Neue"/>
              <a:buNone/>
            </a:pPr>
            <a:r>
              <a:rPr b="0" i="0" lang="ru-RU" sz="2000" u="none" cap="none" strike="noStrike">
                <a:solidFill>
                  <a:srgbClr val="000000"/>
                </a:solidFill>
                <a:latin typeface="Helvetica Neue"/>
                <a:ea typeface="Helvetica Neue"/>
                <a:cs typeface="Helvetica Neue"/>
                <a:sym typeface="Helvetica Neue"/>
              </a:rPr>
              <a:t> (Tools → Firebase)</a:t>
            </a:r>
            <a:endParaRPr/>
          </a:p>
        </p:txBody>
      </p:sp>
      <p:sp>
        <p:nvSpPr>
          <p:cNvPr id="733" name="Google Shape;733;p89"/>
          <p:cNvSpPr txBox="1"/>
          <p:nvPr/>
        </p:nvSpPr>
        <p:spPr>
          <a:xfrm>
            <a:off x="6438588" y="4994693"/>
            <a:ext cx="5753400" cy="1863300"/>
          </a:xfrm>
          <a:prstGeom prst="rect">
            <a:avLst/>
          </a:prstGeom>
          <a:noFill/>
          <a:ln>
            <a:noFill/>
          </a:ln>
        </p:spPr>
        <p:txBody>
          <a:bodyPr anchorCtr="0" anchor="t" bIns="36000" lIns="36000" spcFirstLastPara="1" rIns="36000" wrap="square" tIns="36000">
            <a:spAutoFit/>
          </a:bodyPr>
          <a:lstStyle/>
          <a:p>
            <a:pPr indent="-180472" lvl="0" marL="180472" marR="0" rtl="0" algn="l">
              <a:lnSpc>
                <a:spcPct val="100000"/>
              </a:lnSpc>
              <a:spcBef>
                <a:spcPts val="0"/>
              </a:spcBef>
              <a:spcAft>
                <a:spcPts val="0"/>
              </a:spcAft>
              <a:buClr>
                <a:srgbClr val="000000"/>
              </a:buClr>
              <a:buSzPts val="1800"/>
              <a:buFont typeface="Helvetica Neue"/>
              <a:buChar char="•"/>
            </a:pPr>
            <a:r>
              <a:rPr b="0" i="0" lang="ru-RU" sz="1800" u="none" cap="none" strike="noStrike">
                <a:solidFill>
                  <a:srgbClr val="000000"/>
                </a:solidFill>
                <a:latin typeface="Helvetica Neue"/>
                <a:ea typeface="Helvetica Neue"/>
                <a:cs typeface="Helvetica Neue"/>
                <a:sym typeface="Helvetica Neue"/>
              </a:rPr>
              <a:t>Устройство всегда держит коннект к Google серверам</a:t>
            </a:r>
            <a:endParaRPr/>
          </a:p>
          <a:p>
            <a:pPr indent="-180472" lvl="0" marL="180472" marR="0" rtl="0" algn="l">
              <a:lnSpc>
                <a:spcPct val="100000"/>
              </a:lnSpc>
              <a:spcBef>
                <a:spcPts val="500"/>
              </a:spcBef>
              <a:spcAft>
                <a:spcPts val="0"/>
              </a:spcAft>
              <a:buClr>
                <a:srgbClr val="000000"/>
              </a:buClr>
              <a:buSzPts val="1800"/>
              <a:buFont typeface="Helvetica Neue"/>
              <a:buChar char="•"/>
            </a:pPr>
            <a:r>
              <a:rPr b="0" i="0" lang="ru-RU" sz="1800" u="none" cap="none" strike="noStrike">
                <a:solidFill>
                  <a:srgbClr val="000000"/>
                </a:solidFill>
                <a:latin typeface="Helvetica Neue"/>
                <a:ea typeface="Helvetica Neue"/>
                <a:cs typeface="Helvetica Neue"/>
                <a:sym typeface="Helvetica Neue"/>
              </a:rPr>
              <a:t>Отправка происходит через бекенд приложения или из консоли Firebase</a:t>
            </a:r>
            <a:endParaRPr/>
          </a:p>
          <a:p>
            <a:pPr indent="-180472" lvl="0" marL="180472" marR="0" rtl="0" algn="l">
              <a:lnSpc>
                <a:spcPct val="100000"/>
              </a:lnSpc>
              <a:spcBef>
                <a:spcPts val="500"/>
              </a:spcBef>
              <a:spcAft>
                <a:spcPts val="0"/>
              </a:spcAft>
              <a:buClr>
                <a:srgbClr val="000000"/>
              </a:buClr>
              <a:buSzPts val="1800"/>
              <a:buFont typeface="Helvetica Neue"/>
              <a:buChar char="•"/>
            </a:pPr>
            <a:r>
              <a:rPr b="0" i="0" lang="ru-RU" sz="1800" u="none" cap="none" strike="noStrike">
                <a:solidFill>
                  <a:srgbClr val="000000"/>
                </a:solidFill>
                <a:latin typeface="Helvetica Neue"/>
                <a:ea typeface="Helvetica Neue"/>
                <a:cs typeface="Helvetica Neue"/>
                <a:sym typeface="Helvetica Neue"/>
              </a:rPr>
              <a:t>Есть девайсы без FCM. Есть аналоги - HMS от Huawei</a:t>
            </a:r>
            <a:endParaRPr/>
          </a:p>
        </p:txBody>
      </p:sp>
      <p:pic>
        <p:nvPicPr>
          <p:cNvPr descr="1E4QroECR9-LGn62wlm03rv9jO11q6auGCj9QyH9WAyxGjvJzeKOAx638sLRONw6-hDWK9QPS8sZOGDyQY5Zkaz01xwdh2y282heT6giqDY3C2_JYRYmUHZM0M68MJzB7-Jb6g964L0.png" id="734" name="Google Shape;734;p89"/>
          <p:cNvPicPr preferRelativeResize="0"/>
          <p:nvPr/>
        </p:nvPicPr>
        <p:blipFill rotWithShape="1">
          <a:blip r:embed="rId4">
            <a:alphaModFix/>
          </a:blip>
          <a:srcRect b="0" l="0" r="0" t="0"/>
          <a:stretch/>
        </p:blipFill>
        <p:spPr>
          <a:xfrm>
            <a:off x="7130338" y="325001"/>
            <a:ext cx="3332025" cy="41252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0"/>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Домашнее задание №3</a:t>
            </a:r>
            <a:endParaRPr/>
          </a:p>
        </p:txBody>
      </p:sp>
      <p:pic>
        <p:nvPicPr>
          <p:cNvPr id="741" name="Google Shape;741;p90"/>
          <p:cNvPicPr preferRelativeResize="0"/>
          <p:nvPr/>
        </p:nvPicPr>
        <p:blipFill>
          <a:blip r:embed="rId3">
            <a:alphaModFix/>
          </a:blip>
          <a:stretch>
            <a:fillRect/>
          </a:stretch>
        </p:blipFill>
        <p:spPr>
          <a:xfrm>
            <a:off x="6564900" y="1641050"/>
            <a:ext cx="5627110" cy="5216950"/>
          </a:xfrm>
          <a:prstGeom prst="rect">
            <a:avLst/>
          </a:prstGeom>
          <a:noFill/>
          <a:ln>
            <a:noFill/>
          </a:ln>
        </p:spPr>
      </p:pic>
      <p:sp>
        <p:nvSpPr>
          <p:cNvPr id="742" name="Google Shape;742;p90"/>
          <p:cNvSpPr txBox="1"/>
          <p:nvPr>
            <p:ph idx="4294967295" type="body"/>
          </p:nvPr>
        </p:nvSpPr>
        <p:spPr>
          <a:xfrm>
            <a:off x="290600" y="1773250"/>
            <a:ext cx="5691000" cy="50847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b="1" lang="ru-RU"/>
              <a:t>Как выбрать экраны?</a:t>
            </a:r>
            <a:endParaRPr b="1"/>
          </a:p>
          <a:p>
            <a:pPr indent="-330200" lvl="0" marL="457200" rtl="0" algn="l">
              <a:spcBef>
                <a:spcPts val="1000"/>
              </a:spcBef>
              <a:spcAft>
                <a:spcPts val="0"/>
              </a:spcAft>
              <a:buSzPts val="1600"/>
              <a:buChar char="-"/>
            </a:pPr>
            <a:r>
              <a:rPr lang="ru-RU"/>
              <a:t>Четко определите какая функциональность есть на экранах. Главное, чтобы один из экранов был “тяжелым” по функциональности.</a:t>
            </a:r>
            <a:endParaRPr/>
          </a:p>
          <a:p>
            <a:pPr indent="0" lvl="0" marL="0" rtl="0" algn="l">
              <a:spcBef>
                <a:spcPts val="1000"/>
              </a:spcBef>
              <a:spcAft>
                <a:spcPts val="0"/>
              </a:spcAft>
              <a:buNone/>
            </a:pPr>
            <a:r>
              <a:rPr b="1" lang="ru-RU"/>
              <a:t>Если экранов меньше количества человек?</a:t>
            </a:r>
            <a:endParaRPr b="1"/>
          </a:p>
          <a:p>
            <a:pPr indent="-330200" lvl="0" marL="457200" rtl="0" algn="l">
              <a:spcBef>
                <a:spcPts val="1000"/>
              </a:spcBef>
              <a:spcAft>
                <a:spcPts val="0"/>
              </a:spcAft>
              <a:buSzPts val="1600"/>
              <a:buChar char="-"/>
            </a:pPr>
            <a:r>
              <a:rPr lang="ru-RU"/>
              <a:t>Придется делать разным людям одинаковые экраны, но надо будет делать в своем стиле:)</a:t>
            </a:r>
            <a:endParaRPr/>
          </a:p>
          <a:p>
            <a:pPr indent="0" lvl="0" marL="0" rtl="0" algn="l">
              <a:spcBef>
                <a:spcPts val="1000"/>
              </a:spcBef>
              <a:spcAft>
                <a:spcPts val="0"/>
              </a:spcAft>
              <a:buNone/>
            </a:pPr>
            <a:r>
              <a:rPr b="1" lang="ru-RU"/>
              <a:t>Как будет происходить проверка?</a:t>
            </a:r>
            <a:endParaRPr b="1"/>
          </a:p>
          <a:p>
            <a:pPr indent="-330200" lvl="0" marL="457200" rtl="0" algn="l">
              <a:spcBef>
                <a:spcPts val="1000"/>
              </a:spcBef>
              <a:spcAft>
                <a:spcPts val="0"/>
              </a:spcAft>
              <a:buSzPts val="1600"/>
              <a:buChar char="-"/>
            </a:pPr>
            <a:r>
              <a:rPr lang="ru-RU"/>
              <a:t>Преподаватели и менторы будут проверять сразу у группы, которая сформирована была на треке проектирования интерфейсов.</a:t>
            </a:r>
            <a:endParaRPr/>
          </a:p>
          <a:p>
            <a:pPr indent="-330200" lvl="0" marL="457200" rtl="0" algn="l">
              <a:spcBef>
                <a:spcPts val="0"/>
              </a:spcBef>
              <a:spcAft>
                <a:spcPts val="0"/>
              </a:spcAft>
              <a:buSzPts val="1600"/>
              <a:buChar char="-"/>
            </a:pPr>
            <a:r>
              <a:rPr lang="ru-RU"/>
              <a:t>После проверки реализации, будет даваться доп задание исходя из того, что сделал каждый человек.</a:t>
            </a:r>
            <a:endParaRPr/>
          </a:p>
          <a:p>
            <a:pPr indent="-330200" lvl="0" marL="457200" rtl="0" algn="l">
              <a:spcBef>
                <a:spcPts val="0"/>
              </a:spcBef>
              <a:spcAft>
                <a:spcPts val="0"/>
              </a:spcAft>
              <a:buSzPts val="1600"/>
              <a:buChar char="-"/>
            </a:pPr>
            <a:r>
              <a:rPr lang="ru-RU"/>
              <a:t>Задания будут даваться на основе прошедшего курса.</a:t>
            </a:r>
            <a:endParaRPr/>
          </a:p>
          <a:p>
            <a:pPr indent="-330200" lvl="0" marL="457200" rtl="0" algn="l">
              <a:spcBef>
                <a:spcPts val="0"/>
              </a:spcBef>
              <a:spcAft>
                <a:spcPts val="0"/>
              </a:spcAft>
              <a:buSzPts val="1600"/>
              <a:buChar char="-"/>
            </a:pPr>
            <a:r>
              <a:rPr lang="ru-RU"/>
              <a:t>На защите можно будет пользоваться чем угодно. Только не просите код писать за вас:)</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1"/>
          <p:cNvSpPr txBox="1"/>
          <p:nvPr>
            <p:ph type="title"/>
          </p:nvPr>
        </p:nvSpPr>
        <p:spPr>
          <a:xfrm>
            <a:off x="620713" y="583317"/>
            <a:ext cx="5475300" cy="1828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lay"/>
              <a:buNone/>
            </a:pPr>
            <a:r>
              <a:rPr lang="ru-RU"/>
              <a:t>Спасибо за внимание!</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9"/>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Уведомления</a:t>
            </a:r>
            <a:endParaRPr/>
          </a:p>
        </p:txBody>
      </p:sp>
      <p:pic>
        <p:nvPicPr>
          <p:cNvPr id="400" name="Google Shape;400;p49"/>
          <p:cNvPicPr preferRelativeResize="0"/>
          <p:nvPr/>
        </p:nvPicPr>
        <p:blipFill rotWithShape="1">
          <a:blip r:embed="rId3">
            <a:alphaModFix/>
          </a:blip>
          <a:srcRect b="0" l="26834" r="26062" t="10160"/>
          <a:stretch/>
        </p:blipFill>
        <p:spPr>
          <a:xfrm>
            <a:off x="1472038" y="3293663"/>
            <a:ext cx="3020050" cy="4244174"/>
          </a:xfrm>
          <a:prstGeom prst="rect">
            <a:avLst/>
          </a:prstGeom>
          <a:noFill/>
          <a:ln>
            <a:noFill/>
          </a:ln>
        </p:spPr>
      </p:pic>
      <p:pic>
        <p:nvPicPr>
          <p:cNvPr id="401" name="Google Shape;401;p49"/>
          <p:cNvPicPr preferRelativeResize="0"/>
          <p:nvPr/>
        </p:nvPicPr>
        <p:blipFill rotWithShape="1">
          <a:blip r:embed="rId4">
            <a:alphaModFix/>
          </a:blip>
          <a:srcRect b="21303" l="26420" r="26231" t="21291"/>
          <a:stretch/>
        </p:blipFill>
        <p:spPr>
          <a:xfrm>
            <a:off x="677325" y="1336250"/>
            <a:ext cx="4798526" cy="1957425"/>
          </a:xfrm>
          <a:prstGeom prst="rect">
            <a:avLst/>
          </a:prstGeom>
          <a:noFill/>
          <a:ln>
            <a:noFill/>
          </a:ln>
        </p:spPr>
      </p:pic>
      <p:pic>
        <p:nvPicPr>
          <p:cNvPr id="402" name="Google Shape;402;p49" title="notifications.mp4">
            <a:hlinkClick r:id="rId5"/>
          </p:cNvPr>
          <p:cNvPicPr preferRelativeResize="0"/>
          <p:nvPr/>
        </p:nvPicPr>
        <p:blipFill>
          <a:blip r:embed="rId6">
            <a:alphaModFix/>
          </a:blip>
          <a:stretch>
            <a:fillRect/>
          </a:stretch>
        </p:blipFill>
        <p:spPr>
          <a:xfrm>
            <a:off x="5717975" y="1700725"/>
            <a:ext cx="5881375" cy="4411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Каналы (начиная с 8 Android)</a:t>
            </a:r>
            <a:endParaRPr/>
          </a:p>
        </p:txBody>
      </p:sp>
      <p:pic>
        <p:nvPicPr>
          <p:cNvPr id="409" name="Google Shape;409;p50"/>
          <p:cNvPicPr preferRelativeResize="0"/>
          <p:nvPr/>
        </p:nvPicPr>
        <p:blipFill>
          <a:blip r:embed="rId3">
            <a:alphaModFix/>
          </a:blip>
          <a:stretch>
            <a:fillRect/>
          </a:stretch>
        </p:blipFill>
        <p:spPr>
          <a:xfrm>
            <a:off x="3015700" y="1641050"/>
            <a:ext cx="6160597" cy="5216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1"/>
          <p:cNvSpPr txBox="1"/>
          <p:nvPr>
            <p:ph idx="2" type="body"/>
          </p:nvPr>
        </p:nvSpPr>
        <p:spPr>
          <a:xfrm>
            <a:off x="6228824" y="1773239"/>
            <a:ext cx="5304300" cy="4427400"/>
          </a:xfrm>
          <a:prstGeom prst="rect">
            <a:avLst/>
          </a:prstGeom>
        </p:spPr>
        <p:txBody>
          <a:bodyPr anchorCtr="0" anchor="t" bIns="0" lIns="0" spcFirstLastPara="1" rIns="0" wrap="square" tIns="0">
            <a:normAutofit/>
          </a:bodyPr>
          <a:lstStyle/>
          <a:p>
            <a:pPr indent="-342900" lvl="0" marL="457200" rtl="0" algn="l">
              <a:spcBef>
                <a:spcPts val="1000"/>
              </a:spcBef>
              <a:spcAft>
                <a:spcPts val="0"/>
              </a:spcAft>
              <a:buSzPts val="1800"/>
              <a:buAutoNum type="arabicPeriod"/>
            </a:pPr>
            <a:r>
              <a:rPr lang="ru-RU"/>
              <a:t>Small Icon (24x24 - 96x96, PNG. Белого цвета с прозрачным фоном)</a:t>
            </a:r>
            <a:endParaRPr/>
          </a:p>
          <a:p>
            <a:pPr indent="-342900" lvl="0" marL="457200" rtl="0" algn="l">
              <a:spcBef>
                <a:spcPts val="0"/>
              </a:spcBef>
              <a:spcAft>
                <a:spcPts val="0"/>
              </a:spcAft>
              <a:buSzPts val="1800"/>
              <a:buAutoNum type="arabicPeriod"/>
            </a:pPr>
            <a:r>
              <a:rPr lang="ru-RU"/>
              <a:t>Title (до 50 символов)</a:t>
            </a:r>
            <a:endParaRPr/>
          </a:p>
          <a:p>
            <a:pPr indent="-342900" lvl="0" marL="457200" rtl="0" algn="l">
              <a:spcBef>
                <a:spcPts val="0"/>
              </a:spcBef>
              <a:spcAft>
                <a:spcPts val="0"/>
              </a:spcAft>
              <a:buSzPts val="1800"/>
              <a:buAutoNum type="arabicPeriod"/>
            </a:pPr>
            <a:r>
              <a:rPr lang="ru-RU"/>
              <a:t>Body </a:t>
            </a:r>
            <a:r>
              <a:rPr lang="ru-RU"/>
              <a:t>(до 50 символов)</a:t>
            </a:r>
            <a:endParaRPr/>
          </a:p>
          <a:p>
            <a:pPr indent="-342900" lvl="0" marL="457200" rtl="0" algn="l">
              <a:spcBef>
                <a:spcPts val="0"/>
              </a:spcBef>
              <a:spcAft>
                <a:spcPts val="0"/>
              </a:spcAft>
              <a:buSzPts val="1800"/>
              <a:buAutoNum type="arabicPeriod"/>
            </a:pPr>
            <a:r>
              <a:rPr lang="ru-RU"/>
              <a:t>Large Picture (1440x720 или соотношение сторон 2:1. PNG, JPG, GIF (без анимации))</a:t>
            </a:r>
            <a:endParaRPr/>
          </a:p>
          <a:p>
            <a:pPr indent="-342900" lvl="0" marL="457200" rtl="0" algn="l">
              <a:spcBef>
                <a:spcPts val="0"/>
              </a:spcBef>
              <a:spcAft>
                <a:spcPts val="0"/>
              </a:spcAft>
              <a:buSzPts val="1800"/>
              <a:buAutoNum type="arabicPeriod"/>
            </a:pPr>
            <a:r>
              <a:rPr lang="ru-RU"/>
              <a:t>App Name (не меняется)</a:t>
            </a:r>
            <a:endParaRPr/>
          </a:p>
          <a:p>
            <a:pPr indent="-342900" lvl="0" marL="457200" rtl="0" algn="l">
              <a:spcBef>
                <a:spcPts val="0"/>
              </a:spcBef>
              <a:spcAft>
                <a:spcPts val="0"/>
              </a:spcAft>
              <a:buSzPts val="1800"/>
              <a:buAutoNum type="arabicPeriod"/>
            </a:pPr>
            <a:r>
              <a:rPr lang="ru-RU"/>
              <a:t>Time (время получения)</a:t>
            </a:r>
            <a:endParaRPr/>
          </a:p>
          <a:p>
            <a:pPr indent="-342900" lvl="0" marL="457200" rtl="0" algn="l">
              <a:spcBef>
                <a:spcPts val="0"/>
              </a:spcBef>
              <a:spcAft>
                <a:spcPts val="0"/>
              </a:spcAft>
              <a:buSzPts val="1800"/>
              <a:buAutoNum type="arabicPeriod"/>
            </a:pPr>
            <a:r>
              <a:rPr lang="ru-RU"/>
              <a:t>Icon (192x192 или больше. PNG, JPG, GIF (без анимации))</a:t>
            </a:r>
            <a:endParaRPr/>
          </a:p>
          <a:p>
            <a:pPr indent="-342900" lvl="0" marL="457200" rtl="0" algn="l">
              <a:spcBef>
                <a:spcPts val="0"/>
              </a:spcBef>
              <a:spcAft>
                <a:spcPts val="0"/>
              </a:spcAft>
              <a:buSzPts val="1800"/>
              <a:buAutoNum type="arabicPeriod"/>
            </a:pPr>
            <a:r>
              <a:rPr lang="ru-RU"/>
              <a:t>Action Buttons (до трех штук)</a:t>
            </a:r>
            <a:endParaRPr/>
          </a:p>
        </p:txBody>
      </p:sp>
      <p:sp>
        <p:nvSpPr>
          <p:cNvPr id="416" name="Google Shape;416;p51"/>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Анатомия (с 12 Android)</a:t>
            </a:r>
            <a:endParaRPr/>
          </a:p>
        </p:txBody>
      </p:sp>
      <p:pic>
        <p:nvPicPr>
          <p:cNvPr id="417" name="Google Shape;417;p51"/>
          <p:cNvPicPr preferRelativeResize="0"/>
          <p:nvPr/>
        </p:nvPicPr>
        <p:blipFill rotWithShape="1">
          <a:blip r:embed="rId3">
            <a:alphaModFix/>
          </a:blip>
          <a:srcRect b="12423" l="13381" r="11902" t="6003"/>
          <a:stretch/>
        </p:blipFill>
        <p:spPr>
          <a:xfrm>
            <a:off x="677325" y="1773250"/>
            <a:ext cx="5069100" cy="442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2"/>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Стили уведомлений</a:t>
            </a:r>
            <a:endParaRPr/>
          </a:p>
        </p:txBody>
      </p:sp>
      <p:pic>
        <p:nvPicPr>
          <p:cNvPr id="424" name="Google Shape;424;p52"/>
          <p:cNvPicPr preferRelativeResize="0"/>
          <p:nvPr/>
        </p:nvPicPr>
        <p:blipFill rotWithShape="1">
          <a:blip r:embed="rId3">
            <a:alphaModFix/>
          </a:blip>
          <a:srcRect b="0" l="0" r="0" t="0"/>
          <a:stretch/>
        </p:blipFill>
        <p:spPr>
          <a:xfrm>
            <a:off x="1449354" y="1671916"/>
            <a:ext cx="9293291" cy="41372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idx="1" type="body"/>
          </p:nvPr>
        </p:nvSpPr>
        <p:spPr>
          <a:xfrm>
            <a:off x="677325" y="1773250"/>
            <a:ext cx="54750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ru-RU"/>
              <a:t>Чтобы самостоятельно не учитывать версии Android при создании разных компонентов (ведь у них может очень сильно изменяться API), есть библиотеки для обеспечения обратной совместимости. Обычно у них всегда есть постфикс Compat. Для работы с уведомлениями лучше использовать их, для сокращения кода:</a:t>
            </a:r>
            <a:endParaRPr/>
          </a:p>
          <a:p>
            <a:pPr indent="-342900" lvl="0" marL="457200" rtl="0" algn="l">
              <a:spcBef>
                <a:spcPts val="1000"/>
              </a:spcBef>
              <a:spcAft>
                <a:spcPts val="0"/>
              </a:spcAft>
              <a:buSzPts val="1800"/>
              <a:buChar char="-"/>
            </a:pPr>
            <a:r>
              <a:rPr b="1" lang="ru-RU"/>
              <a:t>NotificationManagerCompat.from(context)</a:t>
            </a:r>
            <a:endParaRPr b="1"/>
          </a:p>
          <a:p>
            <a:pPr indent="-342900" lvl="0" marL="457200" rtl="0" algn="l">
              <a:spcBef>
                <a:spcPts val="0"/>
              </a:spcBef>
              <a:spcAft>
                <a:spcPts val="0"/>
              </a:spcAft>
              <a:buSzPts val="1800"/>
              <a:buChar char="-"/>
            </a:pPr>
            <a:r>
              <a:rPr b="1" lang="ru-RU"/>
              <a:t>NotificationCompat.Builder(context, channelId)</a:t>
            </a:r>
            <a:endParaRPr b="1"/>
          </a:p>
          <a:p>
            <a:pPr indent="-342900" lvl="0" marL="457200" rtl="0" algn="l">
              <a:spcBef>
                <a:spcPts val="0"/>
              </a:spcBef>
              <a:spcAft>
                <a:spcPts val="0"/>
              </a:spcAft>
              <a:buSzPts val="1800"/>
              <a:buChar char="-"/>
            </a:pPr>
            <a:r>
              <a:rPr b="1" lang="ru-RU"/>
              <a:t>NotificationChannelGroupCompat.Builder(id)</a:t>
            </a:r>
            <a:endParaRPr b="1"/>
          </a:p>
          <a:p>
            <a:pPr indent="-342900" lvl="0" marL="457200" rtl="0" algn="l">
              <a:spcBef>
                <a:spcPts val="0"/>
              </a:spcBef>
              <a:spcAft>
                <a:spcPts val="0"/>
              </a:spcAft>
              <a:buSzPts val="1800"/>
              <a:buChar char="-"/>
            </a:pPr>
            <a:r>
              <a:rPr b="1" lang="ru-RU"/>
              <a:t>NotificationChannelCompat.Builder(id, importance</a:t>
            </a:r>
            <a:r>
              <a:rPr lang="ru-RU"/>
              <a:t>)</a:t>
            </a:r>
            <a:endParaRPr/>
          </a:p>
        </p:txBody>
      </p:sp>
      <p:sp>
        <p:nvSpPr>
          <p:cNvPr id="431" name="Google Shape;431;p53"/>
          <p:cNvSpPr txBox="1"/>
          <p:nvPr>
            <p:ph idx="2" type="body"/>
          </p:nvPr>
        </p:nvSpPr>
        <p:spPr>
          <a:xfrm>
            <a:off x="6228824" y="1773239"/>
            <a:ext cx="5304300" cy="4427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t/>
            </a:r>
            <a:endParaRPr/>
          </a:p>
        </p:txBody>
      </p:sp>
      <p:sp>
        <p:nvSpPr>
          <p:cNvPr id="432" name="Google Shape;432;p53"/>
          <p:cNvSpPr txBox="1"/>
          <p:nvPr>
            <p:ph type="title"/>
          </p:nvPr>
        </p:nvSpPr>
        <p:spPr>
          <a:xfrm>
            <a:off x="677334" y="692150"/>
            <a:ext cx="108558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RU"/>
              <a:t>*-Compat классы</a:t>
            </a:r>
            <a:endParaRPr/>
          </a:p>
        </p:txBody>
      </p:sp>
    </p:spTree>
  </p:cSld>
  <p:clrMapOvr>
    <a:masterClrMapping/>
  </p:clrMapOvr>
</p:sld>
</file>

<file path=ppt/theme/theme1.xml><?xml version="1.0" encoding="utf-8"?>
<a:theme xmlns:a="http://schemas.openxmlformats.org/drawingml/2006/main" xmlns:r="http://schemas.openxmlformats.org/officeDocument/2006/relationships" name="VK New Color">
  <a:themeElements>
    <a:clrScheme name="VK 2021">
      <a:dk1>
        <a:srgbClr val="000000"/>
      </a:dk1>
      <a:lt1>
        <a:srgbClr val="FFFFFF"/>
      </a:lt1>
      <a:dk2>
        <a:srgbClr val="0077FF"/>
      </a:dk2>
      <a:lt2>
        <a:srgbClr val="FFFFFF"/>
      </a:lt2>
      <a:accent1>
        <a:srgbClr val="0077FF"/>
      </a:accent1>
      <a:accent2>
        <a:srgbClr val="8024C0"/>
      </a:accent2>
      <a:accent3>
        <a:srgbClr val="FF3885"/>
      </a:accent3>
      <a:accent4>
        <a:srgbClr val="00EAFF"/>
      </a:accent4>
      <a:accent5>
        <a:srgbClr val="BEB6AE"/>
      </a:accent5>
      <a:accent6>
        <a:srgbClr val="17D685"/>
      </a:accent6>
      <a:hlink>
        <a:srgbClr val="0077FF"/>
      </a:hlink>
      <a:folHlink>
        <a:srgbClr val="A538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